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5"/>
  </p:sldMasterIdLst>
  <p:notesMasterIdLst>
    <p:notesMasterId r:id="rId19"/>
  </p:notesMasterIdLst>
  <p:handoutMasterIdLst>
    <p:handoutMasterId r:id="rId20"/>
  </p:handoutMasterIdLst>
  <p:sldIdLst>
    <p:sldId id="320" r:id="rId6"/>
    <p:sldId id="419" r:id="rId7"/>
    <p:sldId id="481" r:id="rId8"/>
    <p:sldId id="476" r:id="rId9"/>
    <p:sldId id="488" r:id="rId10"/>
    <p:sldId id="490" r:id="rId11"/>
    <p:sldId id="491" r:id="rId12"/>
    <p:sldId id="489" r:id="rId13"/>
    <p:sldId id="484" r:id="rId14"/>
    <p:sldId id="466" r:id="rId15"/>
    <p:sldId id="492" r:id="rId16"/>
    <p:sldId id="461" r:id="rId17"/>
    <p:sldId id="483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lver Jakobson" initials="SiJa" lastIdx="7" clrIdx="0"/>
  <p:cmAuthor id="7" name="Tarmo Olgo" initials="TO [6]" lastIdx="1" clrIdx="7"/>
  <p:cmAuthor id="1" name="Kaire Kuldpere" initials="KaKu" lastIdx="11" clrIdx="1"/>
  <p:cmAuthor id="8" name="Tarmo Olgo" initials="TO [7]" lastIdx="1" clrIdx="8"/>
  <p:cmAuthor id="2" name="Tarmo Olgo" initials="TO" lastIdx="1" clrIdx="2"/>
  <p:cmAuthor id="9" name="Kaire Kuldpere" initials="KK" lastIdx="22" clrIdx="9">
    <p:extLst>
      <p:ext uri="{19B8F6BF-5375-455C-9EA6-DF929625EA0E}">
        <p15:presenceInfo xmlns:p15="http://schemas.microsoft.com/office/powerpoint/2012/main" userId="S::kairek@riigikontroll.ee::fd645433-65cb-4fd6-9d42-59b75c06bba5" providerId="AD"/>
      </p:ext>
    </p:extLst>
  </p:cmAuthor>
  <p:cmAuthor id="3" name="Tarmo Olgo" initials="TO [2]" lastIdx="1" clrIdx="3"/>
  <p:cmAuthor id="10" name="Margit Lassi" initials="ML" lastIdx="3" clrIdx="10">
    <p:extLst>
      <p:ext uri="{19B8F6BF-5375-455C-9EA6-DF929625EA0E}">
        <p15:presenceInfo xmlns:p15="http://schemas.microsoft.com/office/powerpoint/2012/main" userId="Margit Lassi" providerId="None"/>
      </p:ext>
    </p:extLst>
  </p:cmAuthor>
  <p:cmAuthor id="4" name="Tarmo Olgo" initials="TO [3]" lastIdx="1" clrIdx="4"/>
  <p:cmAuthor id="5" name="Tarmo Olgo" initials="TO [4]" lastIdx="1" clrIdx="5"/>
  <p:cmAuthor id="6" name="Tarmo Olgo" initials="TO [5]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3399"/>
    <a:srgbClr val="AFCFFF"/>
    <a:srgbClr val="5882FF"/>
    <a:srgbClr val="0000FF"/>
    <a:srgbClr val="86C2E4"/>
    <a:srgbClr val="54A0CD"/>
    <a:srgbClr val="62BAEE"/>
    <a:srgbClr val="55A2CE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32" autoAdjust="0"/>
    <p:restoredTop sz="66948" autoAdjust="0"/>
  </p:normalViewPr>
  <p:slideViewPr>
    <p:cSldViewPr>
      <p:cViewPr varScale="1">
        <p:scale>
          <a:sx n="44" d="100"/>
          <a:sy n="44" d="100"/>
        </p:scale>
        <p:origin x="161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01768973981108"/>
          <c:y val="5.620345016131105E-2"/>
          <c:w val="0.84289686606938308"/>
          <c:h val="0.6202409966076225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'[MKMi varude maht ja nõudlus 2030.xlsx]Kokkuvõte'!$A$4</c:f>
              <c:strCache>
                <c:ptCount val="1"/>
                <c:pt idx="0">
                  <c:v>Lubja- ja dolokivi kaevandamine</c:v>
                </c:pt>
              </c:strCache>
            </c:strRef>
          </c:tx>
          <c:spPr>
            <a:pattFill prst="pct5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[1]Kokkuvõte!$B$1:$E$1</c:f>
              <c:strCache>
                <c:ptCount val="4"/>
                <c:pt idx="0">
                  <c:v>Harju mk</c:v>
                </c:pt>
                <c:pt idx="1">
                  <c:v>Rapla mk</c:v>
                </c:pt>
                <c:pt idx="2">
                  <c:v>Järva mk</c:v>
                </c:pt>
                <c:pt idx="3">
                  <c:v>Pärnu mk</c:v>
                </c:pt>
              </c:strCache>
            </c:strRef>
          </c:cat>
          <c:val>
            <c:numRef>
              <c:f>[1]Kokkuvõte!$B$4:$E$4</c:f>
              <c:numCache>
                <c:formatCode>General</c:formatCode>
                <c:ptCount val="4"/>
                <c:pt idx="0">
                  <c:v>1015</c:v>
                </c:pt>
                <c:pt idx="1">
                  <c:v>202</c:v>
                </c:pt>
                <c:pt idx="2">
                  <c:v>220</c:v>
                </c:pt>
                <c:pt idx="3">
                  <c:v>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AD-403F-8840-2C76F07FFE3F}"/>
            </c:ext>
          </c:extLst>
        </c:ser>
        <c:ser>
          <c:idx val="3"/>
          <c:order val="3"/>
          <c:tx>
            <c:strRef>
              <c:f>'[MKMi varude maht ja nõudlus 2030.xlsx]Kokkuvõte'!$A$5</c:f>
              <c:strCache>
                <c:ptCount val="1"/>
                <c:pt idx="0">
                  <c:v>Liiva ja kruusa kaevandamine</c:v>
                </c:pt>
              </c:strCache>
            </c:strRef>
          </c:tx>
          <c:spPr>
            <a:pattFill prst="horzBrick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>
                  <a:lumMod val="15000"/>
                  <a:lumOff val="85000"/>
                  <a:alpha val="99000"/>
                </a:schemeClr>
              </a:solidFill>
            </a:ln>
            <a:effectLst/>
          </c:spPr>
          <c:invertIfNegative val="0"/>
          <c:dLbls>
            <c:delete val="1"/>
          </c:dLbls>
          <c:val>
            <c:numRef>
              <c:f>[1]Kokkuvõte!$B$5:$E$5</c:f>
              <c:numCache>
                <c:formatCode>General</c:formatCode>
                <c:ptCount val="4"/>
                <c:pt idx="0">
                  <c:v>2443</c:v>
                </c:pt>
                <c:pt idx="1">
                  <c:v>198</c:v>
                </c:pt>
                <c:pt idx="2">
                  <c:v>417</c:v>
                </c:pt>
                <c:pt idx="3">
                  <c:v>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AD-403F-8840-2C76F07FFE3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42071920"/>
        <c:axId val="-2420594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'[MKMi varude maht ja nõudlus 2030.xlsx]Kokkuvõte'!$A$2</c15:sqref>
                        </c15:formulaRef>
                      </c:ext>
                    </c:extLst>
                    <c:strCache>
                      <c:ptCount val="1"/>
                      <c:pt idx="0">
                        <c:v>Kruus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t-EE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[1]Kokkuvõte!$B$1:$E$1</c15:sqref>
                        </c15:formulaRef>
                      </c:ext>
                    </c:extLst>
                    <c:strCache>
                      <c:ptCount val="4"/>
                      <c:pt idx="0">
                        <c:v>Harju mk</c:v>
                      </c:pt>
                      <c:pt idx="1">
                        <c:v>Rapla mk</c:v>
                      </c:pt>
                      <c:pt idx="2">
                        <c:v>Järva mk</c:v>
                      </c:pt>
                      <c:pt idx="3">
                        <c:v>Pärnu mk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[1]Kokkuvõte!$B$2:$E$2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246</c:v>
                      </c:pt>
                      <c:pt idx="1">
                        <c:v>141</c:v>
                      </c:pt>
                      <c:pt idx="2">
                        <c:v>139</c:v>
                      </c:pt>
                      <c:pt idx="3">
                        <c:v>218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C2AD-403F-8840-2C76F07FFE3F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'[MKMi varude maht ja nõudlus 2030.xlsx]Kokkuvõte'!$A$3</c15:sqref>
                        </c15:formulaRef>
                      </c:ext>
                    </c:extLst>
                    <c:strCache>
                      <c:ptCount val="1"/>
                      <c:pt idx="0">
                        <c:v>Liiv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t-EE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[1]Kokkuvõte!$B$1:$E$1</c15:sqref>
                        </c15:formulaRef>
                      </c:ext>
                    </c:extLst>
                    <c:strCache>
                      <c:ptCount val="4"/>
                      <c:pt idx="0">
                        <c:v>Harju mk</c:v>
                      </c:pt>
                      <c:pt idx="1">
                        <c:v>Rapla mk</c:v>
                      </c:pt>
                      <c:pt idx="2">
                        <c:v>Järva mk</c:v>
                      </c:pt>
                      <c:pt idx="3">
                        <c:v>Pärnu mk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[1]Kokkuvõte!$B$3:$E$3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2197</c:v>
                      </c:pt>
                      <c:pt idx="1">
                        <c:v>57</c:v>
                      </c:pt>
                      <c:pt idx="2">
                        <c:v>278</c:v>
                      </c:pt>
                      <c:pt idx="3">
                        <c:v>304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C2AD-403F-8840-2C76F07FFE3F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4"/>
          <c:order val="4"/>
          <c:tx>
            <c:strRef>
              <c:f>'[MKMi varude maht ja nõudlus 2030.xlsx]Kokkuvõte'!$A$8</c:f>
              <c:strCache>
                <c:ptCount val="1"/>
                <c:pt idx="0">
                  <c:v>Lubja- ja dolokivi nõudlus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1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[1]Kokkuvõte!$B$8:$E$8</c:f>
              <c:numCache>
                <c:formatCode>General</c:formatCode>
                <c:ptCount val="4"/>
                <c:pt idx="0">
                  <c:v>1275</c:v>
                </c:pt>
                <c:pt idx="1">
                  <c:v>293</c:v>
                </c:pt>
                <c:pt idx="2">
                  <c:v>175</c:v>
                </c:pt>
                <c:pt idx="3">
                  <c:v>538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AD-403F-8840-2C76F07FFE3F}"/>
            </c:ext>
          </c:extLst>
        </c:ser>
        <c:ser>
          <c:idx val="5"/>
          <c:order val="5"/>
          <c:tx>
            <c:strRef>
              <c:f>'[MKMi varude maht ja nõudlus 2030.xlsx]Kokkuvõte'!$A$9</c:f>
              <c:strCache>
                <c:ptCount val="1"/>
                <c:pt idx="0">
                  <c:v>Liiva ja kruusa nõudlus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dash"/>
              <a:round/>
            </a:ln>
            <a:effectLst/>
          </c:spPr>
          <c:marker>
            <c:symbol val="none"/>
          </c:marker>
          <c:dLbls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1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[1]Kokkuvõte!$B$9:$E$9</c:f>
              <c:numCache>
                <c:formatCode>General</c:formatCode>
                <c:ptCount val="4"/>
                <c:pt idx="0">
                  <c:v>2923</c:v>
                </c:pt>
                <c:pt idx="1">
                  <c:v>1418</c:v>
                </c:pt>
                <c:pt idx="2">
                  <c:v>488</c:v>
                </c:pt>
                <c:pt idx="3">
                  <c:v>2246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2AD-403F-8840-2C76F07FFE3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242071920"/>
        <c:axId val="-242059408"/>
      </c:lineChart>
      <c:catAx>
        <c:axId val="-24207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-242059408"/>
        <c:crosses val="autoZero"/>
        <c:auto val="1"/>
        <c:lblAlgn val="ctr"/>
        <c:lblOffset val="100"/>
        <c:noMultiLvlLbl val="0"/>
      </c:catAx>
      <c:valAx>
        <c:axId val="-242059408"/>
        <c:scaling>
          <c:orientation val="minMax"/>
          <c:max val="3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t-EE"/>
                  <a:t>t</a:t>
                </a:r>
                <a:r>
                  <a:rPr lang="en-US"/>
                  <a:t>uh m3</a:t>
                </a:r>
                <a:r>
                  <a:rPr lang="et-EE"/>
                  <a:t>/a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-242071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0044735985337204E-2"/>
          <c:y val="0.80160576307726583"/>
          <c:w val="0.94327694107149307"/>
          <c:h val="0.138221729716055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ysDot"/>
      <a:round/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B93BA2E7-6482-4B84-9690-3F932EBDB9A8}" type="datetimeFigureOut">
              <a:rPr lang="en-US"/>
              <a:pPr>
                <a:defRPr/>
              </a:pPr>
              <a:t>11/22/2022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09CB15DA-AD32-4B5C-AC46-BF98C9B33F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03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t-EE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149804A-96BF-4E55-BF0D-11EC05E9A21B}" type="datetimeFigureOut">
              <a:rPr lang="et-EE"/>
              <a:pPr>
                <a:defRPr/>
              </a:pPr>
              <a:t>22.11.2022</a:t>
            </a:fld>
            <a:endParaRPr lang="et-EE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noProof="0"/>
              <a:t>Klõpsake juhtslaidi teksti laadide redigeerimiseks</a:t>
            </a:r>
          </a:p>
          <a:p>
            <a:pPr lvl="1"/>
            <a:r>
              <a:rPr lang="et-EE" noProof="0"/>
              <a:t>Teine tase</a:t>
            </a:r>
          </a:p>
          <a:p>
            <a:pPr lvl="2"/>
            <a:r>
              <a:rPr lang="et-EE" noProof="0"/>
              <a:t>Kolmas tase</a:t>
            </a:r>
          </a:p>
          <a:p>
            <a:pPr lvl="3"/>
            <a:r>
              <a:rPr lang="et-EE" noProof="0"/>
              <a:t>Neljas tase</a:t>
            </a:r>
          </a:p>
          <a:p>
            <a:pPr lvl="4"/>
            <a:r>
              <a:rPr lang="et-EE" noProof="0"/>
              <a:t>Viies tase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t-EE" dirty="0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124A709-27F3-4FB9-9996-429E1CBA55A5}" type="slidenum">
              <a:rPr lang="et-EE"/>
              <a:pPr>
                <a:defRPr/>
              </a:pPr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995119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t-E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10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980447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11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94888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200" dirty="0">
              <a:latin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12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16641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13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36619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/>
              <a:t>Neljarealiste põhimaanteed on </a:t>
            </a:r>
            <a:r>
              <a:rPr lang="et-EE" sz="1800" dirty="0" err="1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üleeuroopalisse</a:t>
            </a:r>
            <a:r>
              <a:rPr lang="et-EE" sz="1800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transpordivõrgustikku kuuluvad TEN-T teed: 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Tallinna-Pärnu-Ikla ja Tallinna-Tartu-Võru-Luhamaa maantee.</a:t>
            </a:r>
            <a:endParaRPr lang="et-EE" sz="1800" dirty="0">
              <a:effectLst/>
              <a:latin typeface="News Gothic Condensed BT" panose="020B05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2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77629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Maavarade registri andmetel oli 2022. aasta augusti lõpu seisuga ehitusmaavarade </a:t>
            </a:r>
            <a:r>
              <a:rPr lang="et-EE" sz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kaevandatavat varu</a:t>
            </a:r>
            <a:r>
              <a:rPr lang="et-EE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361 mln m</a:t>
            </a:r>
            <a:r>
              <a:rPr lang="et-EE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</a:t>
            </a:r>
          </a:p>
          <a:p>
            <a:r>
              <a:rPr lang="et-EE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Maa-ameti andmetel kaevandati 2021. aastal liiva ja kruusa kokku 7,6 mln m</a:t>
            </a:r>
            <a:r>
              <a:rPr lang="et-EE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et-EE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ning lubjakivi ja </a:t>
            </a:r>
            <a:r>
              <a:rPr lang="et-EE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dolokivi</a:t>
            </a:r>
            <a:r>
              <a:rPr lang="et-EE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kokku 3,3 mln m</a:t>
            </a:r>
            <a:r>
              <a:rPr lang="et-EE" sz="1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et-EE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Koguseliselt kaevandati ehitusmaavarasid 2021. aastal 6% enam kui 2020. aastal.  </a:t>
            </a:r>
          </a:p>
          <a:p>
            <a:endParaRPr lang="et-EE" sz="1200" dirty="0"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Ehituslubjakivi varud, mis on oma omadustelt sobilikud kõrgema kvaliteediga ehituskillustiku tootmiseks, asuvad peamiselt Harjumaal Harku, Väo ja Maardu </a:t>
            </a:r>
            <a:r>
              <a:rPr lang="et-EE" sz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maardlas. V</a:t>
            </a:r>
            <a:r>
              <a:rPr lang="et-EE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arud on ka Jägala maardlas, kus omavalitsuse vastuseisu tõttu ei ole võimalik kaevandamist alustada.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200" dirty="0">
                <a:latin typeface="+mj-lt"/>
                <a:ea typeface="Calibri" panose="020F0502020204030204" pitchFamily="34" charset="0"/>
              </a:rPr>
              <a:t>Kaevandatavat kõrgema kvaliteediga ehituslubjakivi varu jätkub nõudluse prognooside alusel Harjumaa erinevates lubjakivimaardlates maksimaalselt 2026. aastani.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2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000" dirty="0"/>
              <a:t>Uuringute alusel on </a:t>
            </a:r>
            <a:r>
              <a:rPr lang="fi-FI" sz="1000" dirty="0" err="1"/>
              <a:t>kriitilisel</a:t>
            </a:r>
            <a:r>
              <a:rPr lang="fi-FI" sz="1000" dirty="0"/>
              <a:t> </a:t>
            </a:r>
            <a:r>
              <a:rPr lang="fi-FI" sz="1000" dirty="0" err="1"/>
              <a:t>tasemel</a:t>
            </a:r>
            <a:r>
              <a:rPr lang="fi-FI" sz="1000" dirty="0"/>
              <a:t> ka Pärnu- ja </a:t>
            </a:r>
            <a:r>
              <a:rPr lang="fi-FI" sz="1000" dirty="0" err="1"/>
              <a:t>Raplamaal</a:t>
            </a:r>
            <a:r>
              <a:rPr lang="fi-FI" sz="1000" dirty="0"/>
              <a:t> </a:t>
            </a:r>
            <a:r>
              <a:rPr lang="fi-FI" sz="1000" dirty="0" err="1"/>
              <a:t>asuvad</a:t>
            </a:r>
            <a:r>
              <a:rPr lang="fi-FI" sz="1000" dirty="0"/>
              <a:t> </a:t>
            </a:r>
            <a:r>
              <a:rPr lang="fi-FI" sz="1000" dirty="0" err="1"/>
              <a:t>liiva</a:t>
            </a:r>
            <a:r>
              <a:rPr lang="fi-FI" sz="1000" dirty="0"/>
              <a:t>- ja </a:t>
            </a:r>
            <a:r>
              <a:rPr lang="fi-FI" sz="1000" dirty="0" err="1"/>
              <a:t>kruusavarud</a:t>
            </a:r>
            <a:r>
              <a:rPr lang="et-EE" sz="1000" dirty="0"/>
              <a:t>, st nendes piirkondades ei ole tagatud </a:t>
            </a:r>
            <a:r>
              <a:rPr lang="et-EE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10 aasta nõudlust.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200" dirty="0"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200" dirty="0">
                <a:effectLst/>
                <a:latin typeface="Times New Roman" panose="02020603050405020304" pitchFamily="18" charset="0"/>
              </a:rPr>
              <a:t>Joonis - </a:t>
            </a:r>
            <a:r>
              <a:rPr lang="et-EE" sz="1000" dirty="0" err="1"/>
              <a:t>MKMi</a:t>
            </a:r>
            <a:r>
              <a:rPr lang="et-EE" sz="1000" dirty="0"/>
              <a:t> praeguste arvestuste kohaselt koondub suurim ehitusmaavarade vajadus aastatele 2026–2027, kui nõudlus ehitusmaavarade järele kasvab 2025. aastaga võrreldes üle 2,3 mln m3 aastas. </a:t>
            </a:r>
            <a:r>
              <a:rPr lang="et-EE" sz="1000" dirty="0" err="1"/>
              <a:t>MKMi</a:t>
            </a:r>
            <a:r>
              <a:rPr lang="et-EE" sz="1000" dirty="0"/>
              <a:t> hinnangul kasvab ainuüksi Rail Balticu trassi ehitamise tulemusel ehitusmaavara vajadus 0,1 mln m3-lt 2022. aastal 2,4–2,8 mln m3-ni aastas perioodil 2023–2028.  </a:t>
            </a:r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3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68206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MKMi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arvestuste kohaselt ületab riigi suurte taristuprojektide rajamise tõttu mitmes maakonnas ehitusmaavarade tulevikunõudlus nende viimase 5 aasta keskmisi kaevandamismahtusid.</a:t>
            </a:r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4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59668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>
                <a:effectLst/>
                <a:latin typeface="News Gothic Bold Condensed BT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Maavarade registris arvele võetud kogu ehitusmaavarade aktiivset tarbevaru ei saa tegelikkuses kaevandada nt 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maavara kaevandamist ja kasutamist takistavate kitsenduste ja piirangute tõttu või ei ole muul põhjusel võimalik nende varude kaevandamiseks luba anda (nt looduskaitseala moodustamisel). Ka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KeA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ja MKM võtavad ehitusmaavarade varustuskindluse määratlemisel arvesse ainult neid aktiivse tarbevaru koguseid, mille kaevandamiseks on hinnangu andmise hetkel olemas kehtiv kaevandamisluba.</a:t>
            </a:r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News Gothic Bold Condensed BT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2. Maavarade registris on ehitusmaavarade varusid arvele võetud nii kehtivuse kaotanud 2005.a kui ka uute 2018.a kehtima hakanud  geoloogilistele uuringutele ja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üldgeoloogilistele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uurimistöödele kehtestatud nõuete alusel. </a:t>
            </a:r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Maa-ameti andmete kohaselt oli 30.08.2022 seisuga kaevandatavatest ehitusliiva varudest 91,2%, ehituskruusa varudest 93,8% ning valdav osa ehituslubjakivi ja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ehitusdolokivi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varudest uuritud 2005. aasta nõuete järgi.</a:t>
            </a:r>
            <a:endParaRPr lang="et-E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Näiteks ei pruugi ehituslubjakivi varude kvaliteet Harjumaa maardlates võimaldada toota kõrgema kvaliteediga teede ehitamiseks vajalikku kõrgemargilist ehituskillustikku. Ka Raplamaal ei saa kaevandamiseks antud lubja- ja </a:t>
            </a:r>
            <a:r>
              <a:rPr lang="et-EE" sz="1800" dirty="0" err="1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dolokivi</a:t>
            </a:r>
            <a:r>
              <a:rPr lang="et-EE" sz="1800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varudest hinnanguliselt </a:t>
            </a:r>
            <a:r>
              <a:rPr lang="et-EE" sz="1800" i="1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t-EE" sz="1800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60% kasutada </a:t>
            </a:r>
            <a:r>
              <a:rPr lang="et-EE" sz="1800" dirty="0" err="1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kõrgemargilise</a:t>
            </a:r>
            <a:r>
              <a:rPr lang="et-EE" sz="1800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ehituskillustiku tootmiseks.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News Gothic Condensed BT" panose="020B05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 err="1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Tee-ehituseks</a:t>
            </a:r>
            <a:r>
              <a:rPr lang="et-EE" sz="1800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võib sobilikuks pidada hinnanguliselt 10–20% uuritud aktiivsetest liiva- ja kruusavarudest. Kõrgema klassi teedele võis sobivaks pidada </a:t>
            </a:r>
            <a:r>
              <a:rPr lang="et-EE" sz="1800" i="1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t-EE" sz="1800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20–30% ja madalama klassiga teedele </a:t>
            </a:r>
            <a:r>
              <a:rPr lang="et-EE" sz="1800" i="1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t-EE" sz="1800" dirty="0">
                <a:effectLst/>
                <a:latin typeface="News Gothic Condensed BT" panose="020B05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80% ehituslubjakivi aktiivsetest varudest.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Varude ümberhindamist pole toimunud ja arvel oleva maavara nimetus ei pruugi peegeldada kaevandatava varu tegelikku kvaliteeti ega kasutus­otstarvet. Selliste andmete alusel ei saa hinnata ka riigi suurte taristuprojektide elluviimiseks vajalike ehitusmaavarade olemasolu.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Riigile kuulub kogu lubja- ja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dolokivivaru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ning riigimaal asuva liiva ja kruusa varu ja nende varude ümberhindamine või selle tegevuse suunamine peaks olema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MKMi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KeMi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ülesanne.</a:t>
            </a:r>
          </a:p>
          <a:p>
            <a:endParaRPr lang="et-EE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KeA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lähtub ehitusmaavara kaevandamisloa menetluses ehitusmaavarade varustuskindluse määramisel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KeMi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kantsleri 13.06.2013. a käskkirjaga nr 610 kinnitatud varustuskindluse hindamise juhendist ja võtab selleks arvesse maavarade registri andmeid viimase viie aasta jooksul kaevandatud ehitusmaavara ja selle jääkvarude kohta hinnangu andmise hetkel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KeA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hindamismetoodika ei arvesta maavarade hüppelist nõudlust tulevikus.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Maavara minevikutarbimisele tuginedes võib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KeA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jõuda järeldusele, et ehitusmaavarade piirkondlik varustuskindlus on tagatud enam kui 10 aastaks ning keelduda sinna uute lubade andmisest.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Samuti lähtutakse varustuskindluse hindamisel ehitusmaavara veokaugusest 50 km, seega ei arvestata sellest kaugemal asuvaid varusid ega nende mõju varustuskindluse tagamisele.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5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32706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b="0" dirty="0">
                <a:cs typeface="Times New Roman" panose="02020603050405020304" pitchFamily="18" charset="0"/>
              </a:rPr>
              <a:t>Erinevates riigi strateegiadokumentides on seatud vaid üldised eesmärgid põlevkivi aheraine ja tuha, paesõelmete ning ehitus- ja lammutusjäätmete taaskasutuse kohta, sh kontrollitakse nende täitmist. </a:t>
            </a:r>
            <a:endParaRPr lang="et-EE" sz="1800" dirty="0"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dirty="0"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dirty="0">
                <a:cs typeface="Times New Roman" panose="02020603050405020304" pitchFamily="18" charset="0"/>
              </a:rPr>
              <a:t>Teada on vaid</a:t>
            </a:r>
            <a:r>
              <a:rPr lang="et-EE" sz="1800" b="0" dirty="0">
                <a:cs typeface="Times New Roman" panose="02020603050405020304" pitchFamily="18" charset="0"/>
              </a:rPr>
              <a:t> ehitusmaavara veokauguse suurenemisest tulenev võimalik </a:t>
            </a:r>
            <a:r>
              <a:rPr lang="et-EE" sz="3200" dirty="0">
                <a:cs typeface="Times New Roman" panose="02020603050405020304" pitchFamily="18" charset="0"/>
              </a:rPr>
              <a:t>ligikaudne mõju taristu ehitusmaksumusele, </a:t>
            </a:r>
            <a:r>
              <a:rPr lang="et-EE" sz="1800" b="0" dirty="0">
                <a:cs typeface="Times New Roman" panose="02020603050405020304" pitchFamily="18" charset="0"/>
              </a:rPr>
              <a:t>samuti ligikaudne ehitushinna kallinemine </a:t>
            </a:r>
            <a:r>
              <a:rPr lang="et-EE" sz="3200" dirty="0">
                <a:cs typeface="Times New Roman" panose="02020603050405020304" pitchFamily="18" charset="0"/>
              </a:rPr>
              <a:t>graniitkillustiku importimisel Põhjamaadest. 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Veokauguse 10 km suurenemisel kallineb tee ehitushind </a:t>
            </a:r>
            <a:r>
              <a:rPr lang="et-EE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2% võrra, 50 km-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lise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veokauguse korral on kallinemine üle 8% ning ehitus­materjalide vedu umbes 100 km kauguselt tõstab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tee-ehituse</a:t>
            </a:r>
            <a:r>
              <a:rPr lang="et-E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maksumust juba 20%.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800" b="0" dirty="0"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t-EE" sz="1800" b="0" dirty="0">
                <a:highlight>
                  <a:srgbClr val="FFFF00"/>
                </a:highlight>
                <a:cs typeface="Times New Roman" panose="02020603050405020304" pitchFamily="18" charset="0"/>
              </a:rPr>
              <a:t>Lubjakivikillustiku asendamine Põhjamaadest imporditud graniitkillustikuga tõstaks </a:t>
            </a:r>
            <a:r>
              <a:rPr lang="et-EE" sz="1800" b="0" dirty="0" err="1">
                <a:highlight>
                  <a:srgbClr val="FFFF00"/>
                </a:highlight>
                <a:cs typeface="Times New Roman" panose="02020603050405020304" pitchFamily="18" charset="0"/>
              </a:rPr>
              <a:t>tee-ehituse</a:t>
            </a:r>
            <a:r>
              <a:rPr lang="et-EE" sz="1800" b="0" dirty="0">
                <a:highlight>
                  <a:srgbClr val="FFFF00"/>
                </a:highlight>
                <a:cs typeface="Times New Roman" panose="02020603050405020304" pitchFamily="18" charset="0"/>
              </a:rPr>
              <a:t> maksumust hinnanguliselt 5–10%, kuid kallinemine võib ulatuda 20–40%-</a:t>
            </a:r>
            <a:r>
              <a:rPr lang="et-EE" sz="1800" b="0" dirty="0" err="1">
                <a:highlight>
                  <a:srgbClr val="FFFF00"/>
                </a:highlight>
                <a:cs typeface="Times New Roman" panose="02020603050405020304" pitchFamily="18" charset="0"/>
              </a:rPr>
              <a:t>ni</a:t>
            </a:r>
            <a:r>
              <a:rPr lang="et-EE" sz="1800" b="0" dirty="0">
                <a:highlight>
                  <a:srgbClr val="FFFF00"/>
                </a:highlight>
                <a:cs typeface="Times New Roman" panose="02020603050405020304" pitchFamily="18" charset="0"/>
              </a:rPr>
              <a:t>, kui ka muldkeha materjal tuleb Eestisse importida.</a:t>
            </a:r>
            <a:r>
              <a:rPr lang="et-EE" sz="1600" b="0" dirty="0">
                <a:effectLst/>
                <a:highlight>
                  <a:srgbClr val="FFFF00"/>
                </a:highlight>
                <a:latin typeface="Calibri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MKMi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hinnangul võib Soomest ja Rootsist imporditava graniidi hind olla Venemaa kallaletungi tõttu Ukrainale olla tänaseks juba kuni 3,5 korda kõrgem Eestis kaevandatava </a:t>
            </a:r>
            <a:r>
              <a:rPr lang="et-E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kõrgemargilise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ehituslubjakivi hinnast. Täpsemaid analüüse, milliseks võib alternatiivsete ehitusmaterjalide või imporditavate ehitusmaavarade kasutamisega kaasnev tegelik rahaline mõju suurte taristuobjektide hindadele kujuneda, MKM teinud ei ole.</a:t>
            </a:r>
          </a:p>
          <a:p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6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56230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7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12064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8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204757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t-EE" sz="1200" dirty="0">
              <a:latin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24A709-27F3-4FB9-9996-429E1CBA55A5}" type="slidenum">
              <a:rPr lang="et-EE" smtClean="0"/>
              <a:pPr>
                <a:defRPr/>
              </a:pPr>
              <a:t>9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36194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743200"/>
            <a:ext cx="7772400" cy="762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t-EE"/>
              <a:t>Pealkiri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3025" y="917575"/>
            <a:ext cx="1943100" cy="5178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917575"/>
            <a:ext cx="5676900" cy="5178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917575"/>
            <a:ext cx="7772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37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1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1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917575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/>
              <a:t>Pealkiri</a:t>
            </a:r>
            <a:endParaRPr lang="en-GB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/>
              <a:t>Sisutekst</a:t>
            </a:r>
            <a:endParaRPr lang="en-GB"/>
          </a:p>
          <a:p>
            <a:pPr lvl="1"/>
            <a:r>
              <a:rPr lang="et-EE"/>
              <a:t>Teine aste</a:t>
            </a:r>
            <a:endParaRPr lang="en-GB"/>
          </a:p>
          <a:p>
            <a:pPr lvl="2"/>
            <a:r>
              <a:rPr lang="et-EE"/>
              <a:t>Kolmas aste</a:t>
            </a:r>
            <a:endParaRPr lang="en-GB"/>
          </a:p>
          <a:p>
            <a:pPr lvl="3"/>
            <a:r>
              <a:rPr lang="et-EE"/>
              <a:t>Neljas aste</a:t>
            </a:r>
            <a:endParaRPr lang="en-GB"/>
          </a:p>
          <a:p>
            <a:pPr lvl="4"/>
            <a:r>
              <a:rPr lang="et-EE"/>
              <a:t>Viies aste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 sz="quarter"/>
          </p:nvPr>
        </p:nvSpPr>
        <p:spPr>
          <a:xfrm>
            <a:off x="755576" y="4365104"/>
            <a:ext cx="7772400" cy="762000"/>
          </a:xfrm>
        </p:spPr>
        <p:txBody>
          <a:bodyPr/>
          <a:lstStyle/>
          <a:p>
            <a:pPr eaLnBrk="1" hangingPunct="1"/>
            <a:br>
              <a:rPr lang="et-EE" sz="3200" dirty="0">
                <a:solidFill>
                  <a:srgbClr val="0D0D0D"/>
                </a:solidFill>
              </a:rPr>
            </a:br>
            <a:br>
              <a:rPr lang="et-EE" sz="3200" dirty="0">
                <a:solidFill>
                  <a:srgbClr val="0D0D0D"/>
                </a:solidFill>
              </a:rPr>
            </a:br>
            <a:r>
              <a:rPr lang="et-EE" b="0" dirty="0"/>
              <a:t>Riigikontrolli audit</a:t>
            </a:r>
            <a:br>
              <a:rPr lang="et-EE" sz="3200" dirty="0">
                <a:solidFill>
                  <a:srgbClr val="0D0D0D"/>
                </a:solidFill>
              </a:rPr>
            </a:br>
            <a:br>
              <a:rPr lang="et-EE" dirty="0"/>
            </a:br>
            <a:r>
              <a:rPr lang="et-EE" dirty="0"/>
              <a:t>Ehitusmaavaradega varustamise kindlus</a:t>
            </a:r>
            <a:br>
              <a:rPr lang="et-EE" dirty="0"/>
            </a:br>
            <a:br>
              <a:rPr lang="et-EE" sz="2000" dirty="0"/>
            </a:br>
            <a:r>
              <a:rPr lang="et-EE" sz="1800" b="0" dirty="0">
                <a:effectLst/>
                <a:ea typeface="Calibri" panose="020F0502020204030204" pitchFamily="34" charset="0"/>
              </a:rPr>
              <a:t>Kas suurte taristuprojektide ehitusmaavaradega varustamise kindluse tagamiseks on Majandus- ja Kommunikatsiooniministeerium välja töötanud alternatiivsed lahendused</a:t>
            </a:r>
            <a:r>
              <a:rPr lang="et-EE" sz="1800" b="0" dirty="0"/>
              <a:t>?</a:t>
            </a:r>
            <a:br>
              <a:rPr lang="et-EE" sz="2000" b="0" i="1" dirty="0"/>
            </a:br>
            <a:br>
              <a:rPr lang="et-EE" sz="2000" dirty="0"/>
            </a:br>
            <a:br>
              <a:rPr lang="et-EE" sz="2000" dirty="0"/>
            </a:br>
            <a:r>
              <a:rPr lang="et-EE" sz="1800" b="0" dirty="0"/>
              <a:t>Silver Jakobson</a:t>
            </a:r>
            <a:br>
              <a:rPr lang="et-EE" sz="1800" b="0" dirty="0"/>
            </a:br>
            <a:r>
              <a:rPr lang="et-EE" sz="1800" b="0" dirty="0"/>
              <a:t>auditijuht</a:t>
            </a:r>
            <a:br>
              <a:rPr lang="et-EE" sz="1800" b="0" dirty="0"/>
            </a:br>
            <a:br>
              <a:rPr lang="et-EE" sz="1800" b="0" dirty="0"/>
            </a:br>
            <a:r>
              <a:rPr lang="et-EE" sz="1800" b="0" dirty="0"/>
              <a:t>Riigikogu riigieelarve kontrolli erikomisjon</a:t>
            </a:r>
            <a:br>
              <a:rPr lang="et-EE" sz="1800" b="0" dirty="0"/>
            </a:br>
            <a:r>
              <a:rPr lang="et-EE" sz="1800" b="0" dirty="0"/>
              <a:t>23.11.2022</a:t>
            </a:r>
            <a:br>
              <a:rPr lang="et-EE" sz="1800" i="1" dirty="0">
                <a:highlight>
                  <a:srgbClr val="FFFF00"/>
                </a:highlight>
              </a:rPr>
            </a:br>
            <a:br>
              <a:rPr lang="et-EE" sz="3200" dirty="0"/>
            </a:br>
            <a:br>
              <a:rPr lang="et-EE" sz="3200" dirty="0"/>
            </a:br>
            <a:br>
              <a:rPr lang="et-EE" sz="2400" dirty="0">
                <a:solidFill>
                  <a:srgbClr val="0D0D0D"/>
                </a:solidFill>
              </a:rPr>
            </a:b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909D-54CF-40D0-8CCB-34244EFD9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567209"/>
          </a:xfrm>
        </p:spPr>
        <p:txBody>
          <a:bodyPr/>
          <a:lstStyle/>
          <a:p>
            <a:r>
              <a:rPr lang="et-EE" sz="2400" dirty="0">
                <a:cs typeface="Times New Roman" charset="0"/>
              </a:rPr>
              <a:t>Soovitused keskkonnaministrile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AED89-B5D7-45D4-9D76-7A43DA729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4"/>
            <a:ext cx="8064896" cy="4395192"/>
          </a:xfrm>
        </p:spPr>
        <p:txBody>
          <a:bodyPr/>
          <a:lstStyle/>
          <a:p>
            <a:pPr>
              <a:spcAft>
                <a:spcPts val="1100"/>
              </a:spcAft>
            </a:pPr>
            <a:r>
              <a:rPr lang="et-EE" sz="2400" dirty="0">
                <a:effectLst/>
                <a:latin typeface="+mj-lt"/>
                <a:ea typeface="Calibri" panose="020F0502020204030204" pitchFamily="34" charset="0"/>
              </a:rPr>
              <a:t>algatada seaduseelnõu maapõueseaduse muutmiseks selliselt, et</a:t>
            </a:r>
          </a:p>
          <a:p>
            <a:pPr lvl="1">
              <a:spcAft>
                <a:spcPts val="1100"/>
              </a:spcAft>
              <a:buFont typeface="Wingdings" panose="05000000000000000000" pitchFamily="2" charset="2"/>
              <a:buChar char="Ø"/>
            </a:pPr>
            <a:r>
              <a:rPr lang="et-EE" sz="2000" dirty="0">
                <a:effectLst/>
                <a:latin typeface="+mj-lt"/>
                <a:ea typeface="Calibri" panose="020F0502020204030204" pitchFamily="34" charset="0"/>
              </a:rPr>
              <a:t>enne uue kaevandamisloa andmist või kaevandamisloa pikendamist on selle taotlejal kohustus varem kehtinud nõuete kohaselt uuritud ehitusmaavara </a:t>
            </a:r>
            <a:r>
              <a:rPr lang="et-EE" sz="2000" dirty="0">
                <a:effectLst/>
                <a:latin typeface="+mj-lt"/>
                <a:ea typeface="Times New Roman" panose="02020603050405020304" pitchFamily="18" charset="0"/>
              </a:rPr>
              <a:t>varu uute nõuete kohaselt ümber hinnata;</a:t>
            </a:r>
          </a:p>
          <a:p>
            <a:pPr lvl="1">
              <a:spcAft>
                <a:spcPts val="1100"/>
              </a:spcAft>
              <a:buFont typeface="Wingdings" panose="05000000000000000000" pitchFamily="2" charset="2"/>
              <a:buChar char="Ø"/>
            </a:pPr>
            <a:r>
              <a:rPr lang="et-EE" sz="2000" dirty="0">
                <a:latin typeface="+mj-lt"/>
                <a:ea typeface="Calibri" panose="020F0502020204030204" pitchFamily="34" charset="0"/>
              </a:rPr>
              <a:t>Keskkonnaametil tekiks õigus nõuda loa omanikult taotlus korrastamistingimuste saamiseks teatud ajaperioodi jooksul pärast kaevandamisloa saamist või pärast maavara teatud koguse kaevandamist;</a:t>
            </a:r>
          </a:p>
          <a:p>
            <a:pPr lvl="1">
              <a:spcAft>
                <a:spcPts val="1100"/>
              </a:spcAft>
              <a:buFont typeface="Wingdings" panose="05000000000000000000" pitchFamily="2" charset="2"/>
              <a:buChar char="Ø"/>
            </a:pPr>
            <a:r>
              <a:rPr lang="et-EE" sz="2000" dirty="0">
                <a:effectLst/>
                <a:latin typeface="+mj-lt"/>
                <a:ea typeface="Calibri" panose="020F0502020204030204" pitchFamily="34" charset="0"/>
              </a:rPr>
              <a:t>oleks tagatud, et kaevandajad täidavad karjääride korrastamise kohustuse. Selleks analüüsida muu hulgas finantsgarantiide või korrastamisfondi loomise võimalust.</a:t>
            </a:r>
            <a:endParaRPr lang="et-EE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1100"/>
              </a:spcAft>
            </a:pPr>
            <a:endParaRPr lang="et-EE" sz="2200" dirty="0"/>
          </a:p>
        </p:txBody>
      </p:sp>
    </p:spTree>
    <p:extLst>
      <p:ext uri="{BB962C8B-B14F-4D97-AF65-F5344CB8AC3E}">
        <p14:creationId xmlns:p14="http://schemas.microsoft.com/office/powerpoint/2010/main" val="1994317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51A79F2-458C-0198-AA42-0D6234532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400" dirty="0">
                <a:cs typeface="Times New Roman" charset="0"/>
              </a:rPr>
              <a:t>Korrastatud Pihuvere kruusakarjäär</a:t>
            </a:r>
          </a:p>
        </p:txBody>
      </p:sp>
      <p:pic>
        <p:nvPicPr>
          <p:cNvPr id="5" name="Sisu kohatäide 4" descr="Pilt, millel on kujutatud taevas, väljas, loodus, maapind&#10;&#10;Kirjeldus on genereeritud automaatselt">
            <a:extLst>
              <a:ext uri="{FF2B5EF4-FFF2-40B4-BE49-F238E27FC236}">
                <a16:creationId xmlns:a16="http://schemas.microsoft.com/office/drawing/2014/main" id="{0BD71ADD-2C98-AC87-8FF2-F30EB3AE27E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04" y="1813564"/>
            <a:ext cx="4842212" cy="3631659"/>
          </a:xfrm>
        </p:spPr>
      </p:pic>
      <p:sp>
        <p:nvSpPr>
          <p:cNvPr id="4" name="Sisu kohatäide 3">
            <a:extLst>
              <a:ext uri="{FF2B5EF4-FFF2-40B4-BE49-F238E27FC236}">
                <a16:creationId xmlns:a16="http://schemas.microsoft.com/office/drawing/2014/main" id="{2035C88D-9D22-DD6B-442F-FC1600C64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38516" y="1813564"/>
            <a:ext cx="3381956" cy="4126861"/>
          </a:xfrm>
        </p:spPr>
        <p:txBody>
          <a:bodyPr/>
          <a:lstStyle/>
          <a:p>
            <a:pPr marL="0" indent="0">
              <a:buNone/>
            </a:pPr>
            <a:r>
              <a:rPr lang="et-EE" sz="2000" b="0" dirty="0">
                <a:cs typeface="Times New Roman" panose="02020603050405020304" pitchFamily="18" charset="0"/>
              </a:rPr>
              <a:t>Karjääri korrastamisel veekoguks tasandatakse järsud nõlvad ning karjääri ümber planeeritakse haljastus – </a:t>
            </a:r>
            <a:r>
              <a:rPr lang="et-EE" sz="2000" dirty="0">
                <a:cs typeface="Times New Roman" panose="02020603050405020304" pitchFamily="18" charset="0"/>
              </a:rPr>
              <a:t>selliselt luuakse eeldused </a:t>
            </a:r>
            <a:r>
              <a:rPr lang="et-EE" sz="2000" b="0" dirty="0">
                <a:cs typeface="Times New Roman" panose="02020603050405020304" pitchFamily="18" charset="0"/>
              </a:rPr>
              <a:t>maa-ala kasutusotstarbe muutmiseks, näiteks kaevandatud ala kasutamiseks rekreatsiooni- ja puhkealana. </a:t>
            </a:r>
            <a:endParaRPr lang="et-EE" sz="2000" dirty="0"/>
          </a:p>
          <a:p>
            <a:pPr marL="0" indent="0">
              <a:buNone/>
            </a:pPr>
            <a:endParaRPr lang="et-EE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F0C9F2-9353-4BBD-B987-C9C1F3ECA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221" y="5678815"/>
            <a:ext cx="375602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Allikas: Riigikontroll, 12.04.2022</a:t>
            </a:r>
            <a:endParaRPr kumimoji="0" lang="et-EE" altLang="et-E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0329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30CC-4327-480F-91AE-DD3837452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25" y="1124743"/>
            <a:ext cx="7772400" cy="936105"/>
          </a:xfrm>
        </p:spPr>
        <p:txBody>
          <a:bodyPr/>
          <a:lstStyle/>
          <a:p>
            <a:r>
              <a:rPr lang="et-EE" sz="2400" dirty="0">
                <a:cs typeface="Times New Roman" charset="0"/>
              </a:rPr>
              <a:t>Soovitused keskkonnaministrile koostöös majandus- ja taristuministriga </a:t>
            </a:r>
            <a:br>
              <a:rPr lang="et-EE" sz="2400" dirty="0">
                <a:cs typeface="Times New Roman" charset="0"/>
              </a:rPr>
            </a:br>
            <a:endParaRPr lang="en-GB" sz="2400" dirty="0">
              <a:cs typeface="Times New Roman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D585B-F439-4230-827A-0881F9054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725" y="2420888"/>
            <a:ext cx="7772400" cy="3519536"/>
          </a:xfrm>
        </p:spPr>
        <p:txBody>
          <a:bodyPr/>
          <a:lstStyle/>
          <a:p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algatada seaduseelnõu maapõueseaduse muutmiseks selliselt</a:t>
            </a:r>
            <a:r>
              <a:rPr lang="et-EE" dirty="0">
                <a:latin typeface="+mj-lt"/>
                <a:ea typeface="Calibri" panose="020F0502020204030204" pitchFamily="34" charset="0"/>
              </a:rPr>
              <a:t>, et Keskkonnaamet on kohustatud küsima varustuskindluse hindamisel riigi huvi väljaselgitamiseks hinnangut Majandus- ja Kommunikatsiooniministeeriumilt;</a:t>
            </a:r>
          </a:p>
          <a:p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muuta varustuskindluse hindamise juhendit selliselt, et hinnangu koostamisel oleks veokauguse määramisel võimalik lähtuda ka suuremast raadiusest kui kokkulepitud 50 km-st;</a:t>
            </a:r>
            <a:endParaRPr lang="et-EE" dirty="0">
              <a:effectLst/>
              <a:latin typeface="+mj-lt"/>
              <a:ea typeface="Times New Roman" panose="02020603050405020304" pitchFamily="18" charset="0"/>
            </a:endParaRPr>
          </a:p>
          <a:p>
            <a:r>
              <a:rPr lang="et-EE" dirty="0">
                <a:effectLst/>
                <a:latin typeface="+mj-lt"/>
                <a:ea typeface="Times New Roman" panose="02020603050405020304" pitchFamily="18" charset="0"/>
              </a:rPr>
              <a:t>algatada seaduse eelnõu </a:t>
            </a:r>
            <a:r>
              <a:rPr lang="et-EE" dirty="0" err="1">
                <a:effectLst/>
                <a:latin typeface="+mj-lt"/>
                <a:ea typeface="Times New Roman" panose="02020603050405020304" pitchFamily="18" charset="0"/>
              </a:rPr>
              <a:t>KOVidele</a:t>
            </a:r>
            <a:r>
              <a:rPr lang="et-EE" dirty="0">
                <a:effectLst/>
                <a:latin typeface="+mj-lt"/>
                <a:ea typeface="Times New Roman" panose="02020603050405020304" pitchFamily="18" charset="0"/>
              </a:rPr>
              <a:t> ja kohalikele elanikele ehitusmaavarade kaevandamisega tekitatavate häiringute hüvitamiseks.</a:t>
            </a:r>
          </a:p>
          <a:p>
            <a:endParaRPr lang="et-EE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3029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909D-54CF-40D0-8CCB-34244EFD9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25" y="836712"/>
            <a:ext cx="7772400" cy="639217"/>
          </a:xfrm>
        </p:spPr>
        <p:txBody>
          <a:bodyPr/>
          <a:lstStyle/>
          <a:p>
            <a:r>
              <a:rPr lang="et-EE" sz="2400" dirty="0">
                <a:cs typeface="Times New Roman" charset="0"/>
              </a:rPr>
              <a:t>Soovitused Keskkonnaametile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AED89-B5D7-45D4-9D76-7A43DA729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725" y="1628801"/>
            <a:ext cx="7772400" cy="4467200"/>
          </a:xfrm>
        </p:spPr>
        <p:txBody>
          <a:bodyPr/>
          <a:lstStyle/>
          <a:p>
            <a:pPr>
              <a:spcAft>
                <a:spcPts val="1100"/>
              </a:spcAft>
            </a:pPr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lähtuda kohalike elanike ja teiste mõjutatud osapoolte kaasamisel põhimõtetest, mis on toodud kaasamise head tava käsitlevates juhendmaterjalides;</a:t>
            </a:r>
          </a:p>
          <a:p>
            <a:pPr>
              <a:spcAft>
                <a:spcPts val="1100"/>
              </a:spcAft>
            </a:pPr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seada omal algatusel lubadesse tingimusi, mis tagavad häiringute ja kahjuliku keskkonnamõju ärahoidmise </a:t>
            </a:r>
            <a:r>
              <a:rPr lang="et-EE" dirty="0">
                <a:latin typeface="+mj-lt"/>
                <a:ea typeface="Calibri" panose="020F0502020204030204" pitchFamily="34" charset="0"/>
              </a:rPr>
              <a:t>või leevendamise, lähtuda </a:t>
            </a:r>
            <a:r>
              <a:rPr lang="et-EE" dirty="0" err="1">
                <a:latin typeface="+mj-lt"/>
                <a:ea typeface="Calibri" panose="020F0502020204030204" pitchFamily="34" charset="0"/>
              </a:rPr>
              <a:t>kõrvaltingimuste</a:t>
            </a:r>
            <a:r>
              <a:rPr lang="et-EE" dirty="0">
                <a:latin typeface="+mj-lt"/>
                <a:ea typeface="Calibri" panose="020F0502020204030204" pitchFamily="34" charset="0"/>
              </a:rPr>
              <a:t> seadmisel ühtsetest põhimõtetest;</a:t>
            </a:r>
            <a:endParaRPr lang="et-EE" dirty="0">
              <a:effectLst/>
              <a:latin typeface="+mj-lt"/>
              <a:ea typeface="Calibri" panose="020F0502020204030204" pitchFamily="34" charset="0"/>
            </a:endParaRPr>
          </a:p>
          <a:p>
            <a:pPr>
              <a:spcAft>
                <a:spcPts val="1100"/>
              </a:spcAft>
            </a:pPr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seada kaevandamisloas tingimused karjääri </a:t>
            </a:r>
            <a:r>
              <a:rPr lang="et-EE" dirty="0">
                <a:latin typeface="+mj-lt"/>
                <a:ea typeface="Calibri" panose="020F0502020204030204" pitchFamily="34" charset="0"/>
              </a:rPr>
              <a:t>osaliseks korrastamiseks;</a:t>
            </a:r>
          </a:p>
          <a:p>
            <a:pPr>
              <a:spcAft>
                <a:spcPts val="1100"/>
              </a:spcAft>
            </a:pPr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kohaldada haldussundi kaevandatud maa korrastamata jätnud isikute suhtes, põhjendatud juhtudel teha ettekirjutusi ja määrata sunniraha kohustuse täimise tagamiseks.</a:t>
            </a:r>
          </a:p>
          <a:p>
            <a:pPr>
              <a:spcAft>
                <a:spcPts val="1100"/>
              </a:spcAft>
            </a:pPr>
            <a:endParaRPr lang="et-EE" dirty="0">
              <a:effectLst/>
              <a:latin typeface="+mj-lt"/>
              <a:ea typeface="Calibri" panose="020F0502020204030204" pitchFamily="34" charset="0"/>
            </a:endParaRPr>
          </a:p>
          <a:p>
            <a:pPr>
              <a:spcAft>
                <a:spcPts val="1100"/>
              </a:spcAft>
            </a:pPr>
            <a:endParaRPr lang="et-EE" sz="1800" dirty="0">
              <a:effectLst/>
              <a:latin typeface="+mj-lt"/>
              <a:ea typeface="Calibri" panose="020F0502020204030204" pitchFamily="34" charset="0"/>
            </a:endParaRPr>
          </a:p>
          <a:p>
            <a:pPr>
              <a:spcAft>
                <a:spcPts val="1100"/>
              </a:spcAft>
            </a:pPr>
            <a:endParaRPr lang="et-EE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4151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1052735"/>
            <a:ext cx="7772400" cy="1080121"/>
          </a:xfrm>
        </p:spPr>
        <p:txBody>
          <a:bodyPr/>
          <a:lstStyle/>
          <a:p>
            <a:r>
              <a:rPr lang="et-EE" dirty="0"/>
              <a:t>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24" y="1484784"/>
            <a:ext cx="8082731" cy="4611217"/>
          </a:xfrm>
        </p:spPr>
        <p:txBody>
          <a:bodyPr/>
          <a:lstStyle/>
          <a:p>
            <a:pPr marL="0" indent="0">
              <a:spcAft>
                <a:spcPts val="1100"/>
              </a:spcAft>
              <a:buNone/>
            </a:pPr>
            <a:r>
              <a:rPr lang="et-EE" sz="2400" b="1" dirty="0"/>
              <a:t>Auditi eesmärk </a:t>
            </a:r>
            <a:r>
              <a:rPr lang="et-EE" sz="2400" dirty="0">
                <a:latin typeface="+mj-lt"/>
              </a:rPr>
              <a:t>oli välja selgitada, kuidas on tagatud vajalike ehitusmaavaradega varustamine olukorras, kus aastaks 2030 peaks valmima riigi suured taristuprojektid – Rail Balticu raudteetrass ja neljarealised põhimaanteed –, mille ehituse käigus kasvaks hüppeliselt ehitusmaavarade nõudlus. </a:t>
            </a:r>
          </a:p>
          <a:p>
            <a:pPr marL="0" indent="0">
              <a:buNone/>
            </a:pPr>
            <a:endParaRPr lang="et-EE" b="1" dirty="0"/>
          </a:p>
          <a:p>
            <a:pPr marL="0" indent="0">
              <a:buNone/>
            </a:pPr>
            <a:r>
              <a:rPr lang="et-EE" b="1" dirty="0"/>
              <a:t>Auditeeritud</a:t>
            </a:r>
            <a:r>
              <a:rPr lang="et-EE" dirty="0"/>
              <a:t> olid Majandus- ja Kommunikatsiooniministeerium, Keskkonnaministeerium, Rahandusministeerium, Keskkonnaamet, Maa-amet ja Eesti Geoloogiateenistus</a:t>
            </a:r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42235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60A81-0A55-4559-8661-7A66B4E92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578" y="542513"/>
            <a:ext cx="8333968" cy="1144810"/>
          </a:xfrm>
        </p:spPr>
        <p:txBody>
          <a:bodyPr/>
          <a:lstStyle/>
          <a:p>
            <a:r>
              <a:rPr lang="et-EE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Vajadus ehitusmaavara järele lähiaastatel tõuseb järsult</a:t>
            </a:r>
            <a:endParaRPr lang="et-EE" sz="2400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50C944-16DB-452F-A645-728DD61FF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6423037-6B06-4E86-BD17-3EAD4926A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9670" y="6468373"/>
            <a:ext cx="379412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Allikas: Majandus- ja Kommunikatsiooniministeerium</a:t>
            </a:r>
            <a:endParaRPr kumimoji="0" lang="et-EE" altLang="et-E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6" name="Content Placeholder 5" descr="Chart, line chart&#10;&#10;Description automatically generated">
            <a:extLst>
              <a:ext uri="{FF2B5EF4-FFF2-40B4-BE49-F238E27FC236}">
                <a16:creationId xmlns:a16="http://schemas.microsoft.com/office/drawing/2014/main" id="{3FB8B809-19C6-D2FA-7D4A-DF4DEDF647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09" y="2132856"/>
            <a:ext cx="7541986" cy="4220867"/>
          </a:xfrm>
          <a:prstGeom prst="rect">
            <a:avLst/>
          </a:prstGeom>
          <a:noFill/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35C2B63B-A125-AC2B-695D-8A47A8D87F81}"/>
              </a:ext>
            </a:extLst>
          </p:cNvPr>
          <p:cNvSpPr txBox="1">
            <a:spLocks/>
          </p:cNvSpPr>
          <p:nvPr/>
        </p:nvSpPr>
        <p:spPr bwMode="auto">
          <a:xfrm>
            <a:off x="641578" y="902734"/>
            <a:ext cx="8333968" cy="1466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66"/>
                </a:solidFill>
                <a:latin typeface="Arial" charset="0"/>
                <a:cs typeface="Times New Roman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66"/>
                </a:solidFill>
                <a:latin typeface="Arial" charset="0"/>
                <a:cs typeface="Times New Roman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66"/>
                </a:solidFill>
                <a:latin typeface="Arial" charset="0"/>
                <a:cs typeface="Times New Roman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66"/>
                </a:solidFill>
                <a:latin typeface="Arial" charset="0"/>
                <a:cs typeface="Times New Roman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66"/>
                </a:solidFill>
                <a:latin typeface="Arial" charset="0"/>
                <a:cs typeface="Times New Roman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66"/>
                </a:solidFill>
                <a:latin typeface="Arial" charset="0"/>
                <a:cs typeface="Times New Roman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66"/>
                </a:solidFill>
                <a:latin typeface="Arial" charset="0"/>
                <a:cs typeface="Times New Roman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66"/>
                </a:solidFill>
                <a:latin typeface="Arial" charset="0"/>
                <a:cs typeface="Times New Roman" charset="0"/>
              </a:defRPr>
            </a:lvl9pPr>
          </a:lstStyle>
          <a:p>
            <a:r>
              <a:rPr lang="et-EE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i-FI" sz="1800" b="0" kern="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ubja</a:t>
            </a:r>
            <a:r>
              <a:rPr lang="et-EE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kivi, </a:t>
            </a:r>
            <a:r>
              <a:rPr lang="fi-FI" sz="1800" b="0" kern="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dolokivi</a:t>
            </a:r>
            <a:r>
              <a:rPr lang="fi-FI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1800" b="0" kern="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liiva</a:t>
            </a:r>
            <a:r>
              <a:rPr lang="fi-FI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ja </a:t>
            </a:r>
            <a:r>
              <a:rPr lang="fi-FI" sz="1800" b="0" kern="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kruusa</a:t>
            </a:r>
            <a:r>
              <a:rPr lang="fi-FI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suurimate tarbijate </a:t>
            </a:r>
            <a:r>
              <a:rPr lang="fi-FI" sz="1800" b="0" kern="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vajadus</a:t>
            </a:r>
            <a:r>
              <a:rPr lang="fi-FI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ehitusmaavarade järele </a:t>
            </a:r>
            <a:r>
              <a:rPr lang="fi-FI" sz="1800" b="0" kern="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aastani</a:t>
            </a:r>
            <a:r>
              <a:rPr lang="fi-FI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2030</a:t>
            </a:r>
            <a:r>
              <a:rPr lang="et-EE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i-FI" sz="1800" b="0" kern="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tuh</a:t>
            </a:r>
            <a:r>
              <a:rPr lang="fi-FI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t-EE" sz="1800" b="0" kern="0" baseline="30000" dirty="0"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t-EE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i-FI" sz="1800" b="0" kern="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seisuga</a:t>
            </a:r>
            <a:r>
              <a:rPr lang="et-EE" sz="1800" b="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aprill 2021)</a:t>
            </a:r>
            <a:endParaRPr lang="et-EE" sz="1800" b="0" kern="0" dirty="0"/>
          </a:p>
        </p:txBody>
      </p:sp>
    </p:spTree>
    <p:extLst>
      <p:ext uri="{BB962C8B-B14F-4D97-AF65-F5344CB8AC3E}">
        <p14:creationId xmlns:p14="http://schemas.microsoft.com/office/powerpoint/2010/main" val="2842385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809908"/>
            <a:ext cx="8226748" cy="890900"/>
          </a:xfrm>
        </p:spPr>
        <p:txBody>
          <a:bodyPr/>
          <a:lstStyle/>
          <a:p>
            <a:r>
              <a:rPr lang="et-E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Ehitusmaavarade varustuskindlus riigi suurte taristuprojektide elluviimiseks on ebapiisav (eelkõige Harjumaal, Raplamaal, Pärnumaal)</a:t>
            </a:r>
            <a:endParaRPr lang="et-EE" sz="1800" dirty="0">
              <a:cs typeface="Times New Roman" panose="02020603050405020304" pitchFamily="18" charset="0"/>
            </a:endParaRPr>
          </a:p>
        </p:txBody>
      </p:sp>
      <p:sp>
        <p:nvSpPr>
          <p:cNvPr id="5" name="Sisu kohatäide 4">
            <a:extLst>
              <a:ext uri="{FF2B5EF4-FFF2-40B4-BE49-F238E27FC236}">
                <a16:creationId xmlns:a16="http://schemas.microsoft.com/office/drawing/2014/main" id="{9AB2F232-D3BD-BAAD-C112-AF88D2C7A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725" y="1700808"/>
            <a:ext cx="7956550" cy="648072"/>
          </a:xfrm>
        </p:spPr>
        <p:txBody>
          <a:bodyPr/>
          <a:lstStyle/>
          <a:p>
            <a:pPr marL="0" indent="0">
              <a:buNone/>
            </a:pPr>
            <a:r>
              <a:rPr lang="et-EE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Ehitusmaavarade viimase 5 aasta keskmised kaevandamismahud ja nende keskmine nõudlus perioodil 2022–2030 Harju, Rapla, Järva ja Pärnu maakonnas, tuh m</a:t>
            </a:r>
            <a:r>
              <a:rPr lang="et-EE" sz="1600" baseline="30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t-EE" sz="1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/a</a:t>
            </a:r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534D042A-5EE2-3C15-7620-8E9F53BF8B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6089726"/>
              </p:ext>
            </p:extLst>
          </p:nvPr>
        </p:nvGraphicFramePr>
        <p:xfrm>
          <a:off x="683566" y="2420888"/>
          <a:ext cx="795655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14194251-7E0A-9961-9D72-2665DC5E4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907" y="6453336"/>
            <a:ext cx="530629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Allikas: Riigikontroll Majandus- ja Kommunikatsiooniministeeriumi andmetel</a:t>
            </a:r>
            <a:endParaRPr kumimoji="0" lang="et-EE" altLang="et-E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94748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988" y="254580"/>
            <a:ext cx="8298756" cy="1872208"/>
          </a:xfrm>
        </p:spPr>
        <p:txBody>
          <a:bodyPr/>
          <a:lstStyle/>
          <a:p>
            <a:br>
              <a:rPr lang="et-EE" sz="2400" dirty="0">
                <a:cs typeface="Times New Roman" panose="02020603050405020304" pitchFamily="18" charset="0"/>
              </a:rPr>
            </a:br>
            <a:r>
              <a:rPr lang="et-EE" sz="2400" dirty="0">
                <a:cs typeface="Times New Roman" panose="02020603050405020304" pitchFamily="18" charset="0"/>
              </a:rPr>
              <a:t>E</a:t>
            </a:r>
            <a:r>
              <a:rPr lang="et-EE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hitusmaavarade koguste, kvaliteedi ja kasutusotstarbe andmed ei ole usaldusväärsed või neid ei koguta</a:t>
            </a:r>
            <a:endParaRPr lang="et-EE" sz="2400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00" y="1844824"/>
            <a:ext cx="8082731" cy="454257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Maavarade registris olevad andmed kaevandamiseks sobilike varude kohta on ebatäpsed ja võivad näidata varusid tegelikkusest suuremana.</a:t>
            </a: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Teave arvel olevate ehitusmaavarade varude kvaliteedinäitajate kohta on puudulik ja ei võimalda analüüsida, kus ja kui suures koguses saab neid varusid ehitusprojektides tegelikult kasutada.</a:t>
            </a: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Puuduvad täpsemad juhised ehitusmaavarade tulevikunõudlusega arvestamise kohta varustuskindluse hindamisel.</a:t>
            </a: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t-EE" sz="2400" dirty="0"/>
              <a:t>Jäätmete taaskasutuse üle taristuehituses arvestust ei peeta.</a:t>
            </a: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Aft>
                <a:spcPts val="1100"/>
              </a:spcAft>
              <a:buFontTx/>
              <a:buChar char="-"/>
            </a:pPr>
            <a:endParaRPr lang="et-EE" sz="1800" dirty="0"/>
          </a:p>
          <a:p>
            <a:pPr>
              <a:spcAft>
                <a:spcPts val="1100"/>
              </a:spcAft>
            </a:pPr>
            <a:endParaRPr lang="et-EE" sz="2200" dirty="0"/>
          </a:p>
          <a:p>
            <a:pPr marL="0" indent="0">
              <a:buNone/>
            </a:pPr>
            <a:endParaRPr lang="et-EE" sz="2400" dirty="0"/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55877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24" y="2249488"/>
            <a:ext cx="8298755" cy="427585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2000" b="0" dirty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t-EE" sz="2400" dirty="0">
                <a:effectLst/>
                <a:ea typeface="Calibri" panose="020F0502020204030204" pitchFamily="34" charset="0"/>
              </a:rPr>
              <a:t>Puuduvad mõõdetavad eesmärgid põlevkivi aheraine, põlevkivituha, paesõelmete ning ehitus- ja lammutusjäätmete taaskasutusele teede, sealhulgas raudteede ehitusel. Taaskasutuse ulatust taristuehituses ei hinnata. </a:t>
            </a: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t-EE" sz="2400" dirty="0">
                <a:cs typeface="Times New Roman" panose="02020603050405020304" pitchFamily="18" charset="0"/>
              </a:rPr>
              <a:t>Ei ole välja selgitatud alternatiivsete ehitusmaterjalide ja/või imporditavate ehitusmaavarade kasutamise tegelikku rahalist mõju riigi taristuobjektide kogumaksumustele. </a:t>
            </a:r>
            <a:br>
              <a:rPr lang="et-EE" sz="2000" dirty="0">
                <a:highlight>
                  <a:srgbClr val="FFFF00"/>
                </a:highlight>
                <a:cs typeface="Times New Roman" panose="02020603050405020304" pitchFamily="18" charset="0"/>
              </a:rPr>
            </a:br>
            <a:br>
              <a:rPr lang="et-EE" sz="2000" dirty="0">
                <a:highlight>
                  <a:srgbClr val="FFFF00"/>
                </a:highlight>
                <a:cs typeface="Times New Roman" panose="02020603050405020304" pitchFamily="18" charset="0"/>
              </a:rPr>
            </a:b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Aft>
                <a:spcPts val="1100"/>
              </a:spcAft>
              <a:buFontTx/>
              <a:buChar char="-"/>
            </a:pPr>
            <a:endParaRPr lang="et-EE" sz="1800" dirty="0"/>
          </a:p>
          <a:p>
            <a:pPr>
              <a:spcAft>
                <a:spcPts val="1100"/>
              </a:spcAft>
            </a:pPr>
            <a:endParaRPr lang="et-EE" sz="2200" dirty="0"/>
          </a:p>
          <a:p>
            <a:pPr marL="0" indent="0">
              <a:buNone/>
            </a:pPr>
            <a:endParaRPr lang="et-EE" sz="2400" dirty="0"/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  <p:sp>
        <p:nvSpPr>
          <p:cNvPr id="5" name="Pealkiri 4">
            <a:extLst>
              <a:ext uri="{FF2B5EF4-FFF2-40B4-BE49-F238E27FC236}">
                <a16:creationId xmlns:a16="http://schemas.microsoft.com/office/drawing/2014/main" id="{8AA1CF5B-9A72-F59E-87FA-FAE86098A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25" y="1196752"/>
            <a:ext cx="7650683" cy="1440160"/>
          </a:xfrm>
        </p:spPr>
        <p:txBody>
          <a:bodyPr/>
          <a:lstStyle/>
          <a:p>
            <a:r>
              <a:rPr lang="et-EE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MKM ei võta </a:t>
            </a:r>
            <a:r>
              <a:rPr lang="et-EE" sz="2400" dirty="0">
                <a:cs typeface="Times New Roman" panose="02020603050405020304" pitchFamily="18" charset="0"/>
              </a:rPr>
              <a:t>ehitusmaavarade varustuskindluse hindamisel arvesse jäätmete ning muude alternatiivsete materjalide või tehniliste lahenduste  kasutusvõimalusi ega hinda nende võimalikke mõjusid</a:t>
            </a:r>
            <a:br>
              <a:rPr lang="et-E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319020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25" y="2249488"/>
            <a:ext cx="7772400" cy="460851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t-EE" dirty="0"/>
              <a:t>Keskkonnaamet ei ole kaevandamislubade </a:t>
            </a:r>
            <a:r>
              <a:rPr lang="et-EE" dirty="0" err="1"/>
              <a:t>kõrvaltingimuste</a:t>
            </a:r>
            <a:r>
              <a:rPr lang="et-EE" dirty="0"/>
              <a:t> seadmisel järginud ühtseid põhimõtteid.</a:t>
            </a: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fi-FI" dirty="0" err="1"/>
              <a:t>Keskkonnaamet</a:t>
            </a:r>
            <a:r>
              <a:rPr lang="fi-FI" dirty="0"/>
              <a:t> </a:t>
            </a:r>
            <a:r>
              <a:rPr lang="et-EE" dirty="0"/>
              <a:t>ega</a:t>
            </a:r>
            <a:r>
              <a:rPr lang="fi-FI" dirty="0"/>
              <a:t> </a:t>
            </a:r>
            <a:r>
              <a:rPr lang="fi-FI" dirty="0" err="1"/>
              <a:t>Keskkonnaministeerium</a:t>
            </a:r>
            <a:r>
              <a:rPr lang="fi-FI" dirty="0"/>
              <a:t> </a:t>
            </a:r>
            <a:r>
              <a:rPr lang="et-EE" dirty="0"/>
              <a:t>ei ole </a:t>
            </a:r>
            <a:r>
              <a:rPr lang="fi-FI" dirty="0" err="1"/>
              <a:t>astunud</a:t>
            </a:r>
            <a:r>
              <a:rPr lang="fi-FI" dirty="0"/>
              <a:t> </a:t>
            </a:r>
            <a:r>
              <a:rPr lang="fi-FI" dirty="0" err="1"/>
              <a:t>samme</a:t>
            </a:r>
            <a:r>
              <a:rPr lang="et-EE" dirty="0"/>
              <a:t> </a:t>
            </a:r>
            <a:r>
              <a:rPr lang="fi-FI" dirty="0" err="1"/>
              <a:t>kaevandamis</a:t>
            </a:r>
            <a:r>
              <a:rPr lang="et-EE" dirty="0"/>
              <a:t>e ning</a:t>
            </a:r>
            <a:r>
              <a:rPr lang="fi-FI" dirty="0"/>
              <a:t> </a:t>
            </a:r>
            <a:r>
              <a:rPr lang="fi-FI" dirty="0" err="1"/>
              <a:t>kaevandatud</a:t>
            </a:r>
            <a:r>
              <a:rPr lang="fi-FI" dirty="0"/>
              <a:t> maa</a:t>
            </a:r>
            <a:r>
              <a:rPr lang="et-EE" dirty="0"/>
              <a:t>-ala</a:t>
            </a:r>
            <a:r>
              <a:rPr lang="fi-FI" dirty="0"/>
              <a:t> </a:t>
            </a:r>
            <a:r>
              <a:rPr lang="fi-FI" dirty="0" err="1"/>
              <a:t>korrastamis</a:t>
            </a:r>
            <a:r>
              <a:rPr lang="et-EE" dirty="0"/>
              <a:t>e</a:t>
            </a:r>
            <a:r>
              <a:rPr lang="fi-FI" dirty="0"/>
              <a:t> </a:t>
            </a:r>
            <a:r>
              <a:rPr lang="fi-FI" dirty="0" err="1"/>
              <a:t>kiirenda</a:t>
            </a:r>
            <a:r>
              <a:rPr lang="et-EE" dirty="0" err="1"/>
              <a:t>miseks</a:t>
            </a:r>
            <a:r>
              <a:rPr lang="et-EE" dirty="0"/>
              <a:t>.</a:t>
            </a: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t-EE" dirty="0"/>
              <a:t>Keskkonnaministeerium ei ole kaevandajatele korrastamiskohustuse täitmiseks välja töötanud rahalise tagatise nõude regulatsiooni ja puudub ülevaade seda kohustust vabatahtlikult täitnud </a:t>
            </a:r>
            <a:r>
              <a:rPr lang="et-EE" dirty="0" err="1"/>
              <a:t>kaevandajate</a:t>
            </a:r>
            <a:r>
              <a:rPr lang="et-EE" dirty="0"/>
              <a:t> kohta.</a:t>
            </a: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t-EE" dirty="0">
                <a:ea typeface="Calibri" panose="020F0502020204030204" pitchFamily="34" charset="0"/>
              </a:rPr>
              <a:t>Puuduvad hüvitised </a:t>
            </a:r>
            <a:r>
              <a:rPr lang="et-EE" dirty="0" err="1">
                <a:ea typeface="Calibri" panose="020F0502020204030204" pitchFamily="34" charset="0"/>
              </a:rPr>
              <a:t>KOVidele</a:t>
            </a:r>
            <a:r>
              <a:rPr lang="et-EE" dirty="0">
                <a:ea typeface="Calibri" panose="020F0502020204030204" pitchFamily="34" charset="0"/>
              </a:rPr>
              <a:t> ja kohalikele elanikele ehitusmaavarade kaevandamisega tekitatavate häiringute talumise eest.</a:t>
            </a:r>
            <a:endParaRPr lang="et-EE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 marL="0" indent="0">
              <a:spcBef>
                <a:spcPts val="0"/>
              </a:spcBef>
              <a:spcAft>
                <a:spcPts val="1100"/>
              </a:spcAft>
              <a:buNone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Aft>
                <a:spcPts val="1100"/>
              </a:spcAft>
              <a:buFontTx/>
              <a:buChar char="-"/>
            </a:pPr>
            <a:endParaRPr lang="et-EE" sz="1800" dirty="0"/>
          </a:p>
          <a:p>
            <a:pPr>
              <a:spcAft>
                <a:spcPts val="1100"/>
              </a:spcAft>
            </a:pPr>
            <a:endParaRPr lang="et-EE" sz="2200" dirty="0"/>
          </a:p>
          <a:p>
            <a:pPr marL="0" indent="0">
              <a:buNone/>
            </a:pPr>
            <a:endParaRPr lang="et-EE" sz="2400" dirty="0"/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  <p:sp>
        <p:nvSpPr>
          <p:cNvPr id="5" name="Pealkiri 4">
            <a:extLst>
              <a:ext uri="{FF2B5EF4-FFF2-40B4-BE49-F238E27FC236}">
                <a16:creationId xmlns:a16="http://schemas.microsoft.com/office/drawing/2014/main" id="{8AA1CF5B-9A72-F59E-87FA-FAE86098A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25" y="1196752"/>
            <a:ext cx="7772400" cy="914400"/>
          </a:xfrm>
        </p:spPr>
        <p:txBody>
          <a:bodyPr/>
          <a:lstStyle/>
          <a:p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Keskkonnaamet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ega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Keskkonnaministeerium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ei ole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ellu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viinud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tegevusi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karjääridest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tulenevate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häiringute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ja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nende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kestuse</a:t>
            </a:r>
            <a:r>
              <a:rPr lang="fi-FI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vähendamiseks</a:t>
            </a:r>
            <a:br>
              <a:rPr lang="et-E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612909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25" y="1484784"/>
            <a:ext cx="7772400" cy="504056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100"/>
              </a:spcAft>
              <a:buNone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lang="et-EE" dirty="0"/>
              <a:t>Keskkonnaamet ei järgi alati kaasamise hea tava põhimõtteid, s.t kaasata võimalikult varajases tegevuse etapis ja pigem rohkem kui vähem. 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lang="et-EE" dirty="0"/>
              <a:t>Audit näitas, et uue karjääri avamisest teavitati üldjuhul üksnes vahetuid piirinaabreid ning kaugemate elanike teavitamiseks ei avaldatud enamasti ajaleheteateid ega korraldatud avalikke koosolekuid. 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lang="fi-FI" dirty="0" err="1"/>
              <a:t>Kohalikud</a:t>
            </a:r>
            <a:r>
              <a:rPr lang="fi-FI" dirty="0"/>
              <a:t> </a:t>
            </a:r>
            <a:r>
              <a:rPr lang="fi-FI" dirty="0" err="1"/>
              <a:t>kogukonnad</a:t>
            </a:r>
            <a:r>
              <a:rPr lang="fi-FI" dirty="0"/>
              <a:t> ei ole </a:t>
            </a:r>
            <a:r>
              <a:rPr lang="fi-FI" dirty="0" err="1"/>
              <a:t>rahul</a:t>
            </a:r>
            <a:r>
              <a:rPr lang="fi-FI" dirty="0"/>
              <a:t> </a:t>
            </a:r>
            <a:r>
              <a:rPr lang="fi-FI" dirty="0" err="1"/>
              <a:t>menetlusse</a:t>
            </a:r>
            <a:r>
              <a:rPr lang="fi-FI" dirty="0"/>
              <a:t> </a:t>
            </a:r>
            <a:r>
              <a:rPr lang="fi-FI" dirty="0" err="1"/>
              <a:t>kaasamisega</a:t>
            </a:r>
            <a:r>
              <a:rPr lang="et-EE" dirty="0"/>
              <a:t>. Elanike hinnangul on kaasamine formaalne ja Keskkonnaamet ei võta nende esitatud argumente tõsiselt. 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lang="et-EE" dirty="0"/>
              <a:t>Maakonna maavarade teemaplaneeringud peaksid aitama tulevikus leida kompromisse erinevate kaevandamisega seotud huvide vahel. </a:t>
            </a:r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Bef>
                <a:spcPts val="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t-EE" sz="1800" dirty="0"/>
          </a:p>
          <a:p>
            <a:pPr>
              <a:spcAft>
                <a:spcPts val="1100"/>
              </a:spcAft>
              <a:buFontTx/>
              <a:buChar char="-"/>
            </a:pPr>
            <a:endParaRPr lang="et-EE" sz="1800" dirty="0"/>
          </a:p>
          <a:p>
            <a:pPr>
              <a:spcAft>
                <a:spcPts val="1100"/>
              </a:spcAft>
            </a:pPr>
            <a:endParaRPr lang="et-EE" sz="2200" dirty="0"/>
          </a:p>
          <a:p>
            <a:pPr marL="0" indent="0">
              <a:buNone/>
            </a:pPr>
            <a:endParaRPr lang="et-EE" sz="2400" dirty="0"/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  <p:sp>
        <p:nvSpPr>
          <p:cNvPr id="5" name="Pealkiri 4">
            <a:extLst>
              <a:ext uri="{FF2B5EF4-FFF2-40B4-BE49-F238E27FC236}">
                <a16:creationId xmlns:a16="http://schemas.microsoft.com/office/drawing/2014/main" id="{8AA1CF5B-9A72-F59E-87FA-FAE86098A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25" y="1124744"/>
            <a:ext cx="7772400" cy="864096"/>
          </a:xfrm>
        </p:spPr>
        <p:txBody>
          <a:bodyPr/>
          <a:lstStyle/>
          <a:p>
            <a:r>
              <a:rPr lang="et-EE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Keskkonnaamet ei ole </a:t>
            </a:r>
            <a:r>
              <a:rPr lang="et-EE" sz="2400" dirty="0">
                <a:ea typeface="Calibri" panose="020F0502020204030204" pitchFamily="34" charset="0"/>
                <a:cs typeface="Times New Roman" panose="02020603050405020304" pitchFamily="18" charset="0"/>
              </a:rPr>
              <a:t>kohalikke </a:t>
            </a:r>
            <a:r>
              <a:rPr lang="et-EE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elanikke piisavalt kaevandamislubade menetlusse kaasanud</a:t>
            </a:r>
            <a:br>
              <a:rPr lang="et-E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t-E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154339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30CC-4327-480F-91AE-DD3837452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25" y="917575"/>
            <a:ext cx="7772400" cy="639217"/>
          </a:xfrm>
        </p:spPr>
        <p:txBody>
          <a:bodyPr/>
          <a:lstStyle/>
          <a:p>
            <a:r>
              <a:rPr lang="et-EE" sz="2400" dirty="0">
                <a:cs typeface="Times New Roman" charset="0"/>
              </a:rPr>
              <a:t>Soovitused majandus- ja taristuministrile </a:t>
            </a:r>
            <a:br>
              <a:rPr lang="et-EE" sz="2400" dirty="0">
                <a:cs typeface="Times New Roman" charset="0"/>
              </a:rPr>
            </a:br>
            <a:endParaRPr lang="en-GB" sz="2400" dirty="0">
              <a:cs typeface="Times New Roman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D585B-F439-4230-827A-0881F9054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725" y="1556792"/>
            <a:ext cx="7772400" cy="4383633"/>
          </a:xfrm>
        </p:spPr>
        <p:txBody>
          <a:bodyPr/>
          <a:lstStyle/>
          <a:p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hinnata täpsemalt, kui palju võivad suureneda Rail Balticu raudteetrassi ja </a:t>
            </a:r>
            <a:r>
              <a:rPr lang="et-EE" dirty="0" err="1">
                <a:effectLst/>
                <a:latin typeface="+mj-lt"/>
                <a:ea typeface="Calibri" panose="020F0502020204030204" pitchFamily="34" charset="0"/>
              </a:rPr>
              <a:t>üleeuroopalise</a:t>
            </a:r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t-EE" dirty="0" err="1">
                <a:effectLst/>
                <a:latin typeface="+mj-lt"/>
                <a:ea typeface="Calibri" panose="020F0502020204030204" pitchFamily="34" charset="0"/>
              </a:rPr>
              <a:t>teedevõrgustiku</a:t>
            </a:r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 TEN‑T põhi­maanteede ehitusmaksumused, kui kohalike ehitusmaavarade asemel tuleb nende rajamiseks kasutada ka alternatiivseid ehitus­materjale, uusi tehnilisi lahendusi või Eestisse ehitusmaavarasid importida;</a:t>
            </a:r>
          </a:p>
          <a:p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uurida täiendavalt uudsete lahenduste kasutusele võtmise võimalusi </a:t>
            </a:r>
            <a:r>
              <a:rPr lang="et-EE" dirty="0" err="1">
                <a:effectLst/>
                <a:latin typeface="+mj-lt"/>
                <a:ea typeface="Calibri" panose="020F0502020204030204" pitchFamily="34" charset="0"/>
              </a:rPr>
              <a:t>tee-ehituses</a:t>
            </a:r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, sealhulgas vajaduse korral muuta teede projekteerimisele ja ehitamisele kehtestatud nõudeid, selleks et suurendada maavarade varustuskindlust ja vähendada ehitusmaavarade kaevandamist.</a:t>
            </a:r>
          </a:p>
          <a:p>
            <a:pPr marL="0" indent="0">
              <a:buNone/>
            </a:pPr>
            <a:r>
              <a:rPr lang="et-EE" sz="2400" b="1" dirty="0">
                <a:latin typeface="+mj-lt"/>
                <a:ea typeface="Calibri" panose="020F0502020204030204" pitchFamily="34" charset="0"/>
              </a:rPr>
              <a:t>….. koostöös keskkonnaministriga</a:t>
            </a:r>
            <a:endParaRPr lang="et-EE" sz="2400" b="1" dirty="0"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et-EE" dirty="0">
                <a:effectLst/>
                <a:latin typeface="+mj-lt"/>
                <a:ea typeface="Calibri" panose="020F0502020204030204" pitchFamily="34" charset="0"/>
              </a:rPr>
              <a:t>hinnata uute nõuete kohaselt ümber varud vähemalt nendes piirkondades, kus ehitusmaavara varud on kriitilises seisus</a:t>
            </a:r>
            <a:r>
              <a:rPr lang="et-EE" dirty="0">
                <a:latin typeface="+mj-lt"/>
                <a:ea typeface="Calibri" panose="020F0502020204030204" pitchFamily="34" charset="0"/>
              </a:rPr>
              <a:t>.</a:t>
            </a:r>
            <a:endParaRPr lang="et-EE" dirty="0">
              <a:effectLst/>
              <a:latin typeface="+mj-lt"/>
              <a:ea typeface="Calibri" panose="020F0502020204030204" pitchFamily="34" charset="0"/>
            </a:endParaRPr>
          </a:p>
          <a:p>
            <a:endParaRPr lang="et-EE" sz="1800" dirty="0">
              <a:effectLst/>
              <a:latin typeface="+mj-lt"/>
              <a:ea typeface="Calibri" panose="020F0502020204030204" pitchFamily="34" charset="0"/>
            </a:endParaRPr>
          </a:p>
          <a:p>
            <a:endParaRPr lang="et-EE" sz="1800" dirty="0">
              <a:effectLst/>
              <a:latin typeface="+mj-lt"/>
              <a:ea typeface="Calibri" panose="020F0502020204030204" pitchFamily="34" charset="0"/>
            </a:endParaRPr>
          </a:p>
          <a:p>
            <a:endParaRPr lang="et-EE" sz="1800" i="1" dirty="0"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t-EE" sz="1800" i="1" dirty="0">
              <a:effectLst/>
              <a:latin typeface="+mj-lt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118051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Times New Roman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uditi materjal" ma:contentTypeID="0x010100527B80D8F7B75C4D81595E9F04AE393100A0B9339ECC00604E93EFED61843E0EB9" ma:contentTypeVersion="29" ma:contentTypeDescription="" ma:contentTypeScope="" ma:versionID="8a13c24bbfa8014cfc5142a623ec6b8b">
  <xsd:schema xmlns:xsd="http://www.w3.org/2001/XMLSchema" xmlns:xs="http://www.w3.org/2001/XMLSchema" xmlns:p="http://schemas.microsoft.com/office/2006/metadata/properties" xmlns:ns2="c990ad3a-a26d-4437-b866-fdbf8aef0c73" targetNamespace="http://schemas.microsoft.com/office/2006/metadata/properties" ma:root="true" ma:fieldsID="f95849fb3cc998d13931ad7f414007b0" ns2:_="">
    <xsd:import namespace="c990ad3a-a26d-4437-b866-fdbf8aef0c7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l14a1ee996864a8cbabc527cb3f8766d" minOccurs="0"/>
                <xsd:element ref="ns2:TaxCatchAll" minOccurs="0"/>
                <xsd:element ref="ns2:TaxCatchAllLabel" minOccurs="0"/>
                <xsd:element ref="ns2:RK_Restriction" minOccurs="0"/>
                <xsd:element ref="ns2:RK_DocSubType" minOccurs="0"/>
                <xsd:element ref="ns2:RK_WebTitle" minOccurs="0"/>
                <xsd:element ref="ns2:RK_DocumentId" minOccurs="0"/>
                <xsd:element ref="ns2:RK_Inaccurate" minOccurs="0"/>
                <xsd:element ref="ns2:RK_HasAttachments" minOccurs="0"/>
                <xsd:element ref="ns2:RK_AttachmentIds" minOccurs="0"/>
                <xsd:element ref="ns2:RK_RegNumber" minOccurs="0"/>
                <xsd:element ref="ns2:RK_RegDate" minOccurs="0"/>
                <xsd:element ref="ns2:RK_RegDateSort" minOccurs="0"/>
                <xsd:element ref="ns2:RK_Registrator" minOccurs="0"/>
                <xsd:element ref="ns2:RK_Year" minOccurs="0"/>
                <xsd:element ref="ns2:RK_AuditNr" minOccurs="0"/>
                <xsd:element ref="ns2:RK_AuditTitle" minOccurs="0"/>
                <xsd:element ref="ns2:RK_AuditApprovalDate" minOccurs="0"/>
                <xsd:element ref="ns2:RK_AuditApprovalStatus" minOccurs="0"/>
                <xsd:element ref="ns2:RK_RealizationDate" minOccurs="0"/>
                <xsd:element ref="ns2:RK_Published" minOccurs="0"/>
                <xsd:element ref="ns2:RK_PrevPublishId" minOccurs="0"/>
                <xsd:element ref="ns2:RK_CreationDate" minOccurs="0"/>
                <xsd:element ref="ns2:RK_Creator" minOccurs="0"/>
                <xsd:element ref="ns2:RK_CreEmail" minOccurs="0"/>
                <xsd:element ref="ns2:RK_CrePhone" minOccurs="0"/>
                <xsd:element ref="ns2:RK_Delivered" minOccurs="0"/>
                <xsd:element ref="ns2:RK_Status" minOccurs="0"/>
                <xsd:element ref="ns2:RK_ArchivalStatus" minOccurs="0"/>
                <xsd:element ref="ns2:RK_History" minOccurs="0"/>
                <xsd:element ref="ns2:RK_CombinedParties2" minOccurs="0"/>
                <xsd:element ref="ns2:RK_RelatedCompany" minOccurs="0"/>
                <xsd:element ref="ns2:RK_RelatedCompanySubUnits" minOccurs="0"/>
                <xsd:element ref="ns2:RK_ForwardedNoteUser" minOccurs="0"/>
                <xsd:element ref="ns2:RK_Notes" minOccurs="0"/>
                <xsd:element ref="ns2:RK_SerieMark" minOccurs="0"/>
                <xsd:element ref="ns2:RK_RegNumbers" minOccurs="0"/>
                <xsd:element ref="ns2:RK_OrderNo" minOccurs="0"/>
                <xsd:element ref="ns2:RK_RegPermissionsAfterReg" minOccurs="0"/>
                <xsd:element ref="ns2:RK_AuditOrganisations" minOccurs="0"/>
                <xsd:element ref="ns2:RK_CoopAgreementNo" minOccurs="0"/>
                <xsd:element ref="ns2:RK_CoopTitle" minOccurs="0"/>
                <xsd:element ref="ns2:RK_AccessRestrictionStart" minOccurs="0"/>
                <xsd:element ref="ns2:RK_AccessRestrictionEnd" minOccurs="0"/>
                <xsd:element ref="ns2:RK_AccessRestrictionBasis" minOccurs="0"/>
                <xsd:element ref="ns2:RK_TemplRestrAK" minOccurs="0"/>
                <xsd:element ref="ns2:RK_TemplRestrOwner" minOccurs="0"/>
                <xsd:element ref="ns2:RK_TemplRestrStart" minOccurs="0"/>
                <xsd:element ref="ns2:RK_TemplRestrEnd" minOccurs="0"/>
                <xsd:element ref="ns2:RK_TemplateRestrEndEvent" minOccurs="0"/>
                <xsd:element ref="ns2:RK_TemplRestrBasis" minOccurs="0"/>
                <xsd:element ref="ns2:RK_WrkSigningFiles" minOccurs="0"/>
                <xsd:element ref="ns2:RK_RelatedToFi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90ad3a-a26d-4437-b866-fdbf8aef0c73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kumendi ID väärtus" ma:description="Sellele üksusele määratud dokumendi ID väärtus." ma:internalName="_dlc_DocId" ma:readOnly="true">
      <xsd:simpleType>
        <xsd:restriction base="dms:Text"/>
      </xsd:simpleType>
    </xsd:element>
    <xsd:element name="_dlc_DocIdUrl" ma:index="7" nillable="true" ma:displayName="Dokumendi ID" ma:description="Püsilink sellele dokumendile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l14a1ee996864a8cbabc527cb3f8766d" ma:index="9" nillable="true" ma:taxonomy="true" ma:internalName="l14a1ee996864a8cbabc527cb3f8766d" ma:taxonomyFieldName="RK_AuditFolder" ma:displayName="Auditi kataloog" ma:readOnly="true" ma:fieldId="{514a1ee9-9686-4a8c-babc-527cb3f8766d}" ma:taxonomyMulti="true" ma:sspId="41f955c5-15df-49c8-b1de-14036b2f8da2" ma:termSetId="773e5a29-a6e6-42df-9cc2-839545bc1fd9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description="" ma:hidden="true" ma:list="{0eb624af-0703-4c9b-aaea-2b8f903dc40f}" ma:internalName="TaxCatchAll" ma:showField="CatchAllData" ma:web="c990ad3a-a26d-4437-b866-fdbf8aef0c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description="" ma:hidden="true" ma:list="{0eb624af-0703-4c9b-aaea-2b8f903dc40f}" ma:internalName="TaxCatchAllLabel" ma:readOnly="true" ma:showField="CatchAllDataLabel" ma:web="c990ad3a-a26d-4437-b866-fdbf8aef0c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RK_Restriction" ma:index="12" nillable="true" ma:displayName="Juurdepääsupiirangute märge" ma:internalName="RK_Restriction" ma:readOnly="false">
      <xsd:simpleType>
        <xsd:restriction base="dms:Choice">
          <xsd:enumeration value="A"/>
          <xsd:enumeration value="AK"/>
        </xsd:restriction>
      </xsd:simpleType>
    </xsd:element>
    <xsd:element name="RK_DocSubType" ma:index="14" nillable="true" ma:displayName="Dokumendi alamliik" ma:internalName="RK_DocSubType" ma:readOnly="false">
      <xsd:simpleType>
        <xsd:restriction base="dms:Text"/>
      </xsd:simpleType>
    </xsd:element>
    <xsd:element name="RK_WebTitle" ma:index="16" nillable="true" ma:displayName="Pealkiri veebis" ma:description="Täida juhul, kui soovid avalikustada teise pealkirjaga." ma:internalName="RK_WebTitle" ma:readOnly="false">
      <xsd:simpleType>
        <xsd:restriction base="dms:Text"/>
      </xsd:simpleType>
    </xsd:element>
    <xsd:element name="RK_DocumentId" ma:index="17" nillable="true" ma:displayName="Dokumendi ID" ma:decimals="0" ma:internalName="RK_DocumentId" ma:readOnly="false">
      <xsd:simpleType>
        <xsd:restriction base="dms:Number">
          <xsd:minInclusive value="1"/>
        </xsd:restriction>
      </xsd:simpleType>
    </xsd:element>
    <xsd:element name="RK_Inaccurate" ma:index="18" nillable="true" ma:displayName="Ekslik" ma:default="0" ma:internalName="RK_Inaccurate" ma:readOnly="false">
      <xsd:simpleType>
        <xsd:restriction base="dms:Boolean"/>
      </xsd:simpleType>
    </xsd:element>
    <xsd:element name="RK_HasAttachments" ma:index="19" nillable="true" ma:displayName="Omab manuseid" ma:default="0" ma:internalName="RK_HasAttachments" ma:readOnly="false">
      <xsd:simpleType>
        <xsd:restriction base="dms:Boolean"/>
      </xsd:simpleType>
    </xsd:element>
    <xsd:element name="RK_AttachmentIds" ma:index="20" nillable="true" ma:displayName="Manuste ID-d" ma:internalName="RK_AttachmentIds" ma:readOnly="false">
      <xsd:simpleType>
        <xsd:restriction base="dms:Text"/>
      </xsd:simpleType>
    </xsd:element>
    <xsd:element name="RK_RegNumber" ma:index="21" nillable="true" ma:displayName="Registreerimise nr" ma:internalName="RK_RegNumber" ma:readOnly="false">
      <xsd:simpleType>
        <xsd:restriction base="dms:Text"/>
      </xsd:simpleType>
    </xsd:element>
    <xsd:element name="RK_RegDate" ma:index="22" nillable="true" ma:displayName="Registreerimise kp" ma:format="DateOnly" ma:internalName="RK_RegDate" ma:readOnly="false">
      <xsd:simpleType>
        <xsd:restriction base="dms:DateTime"/>
      </xsd:simpleType>
    </xsd:element>
    <xsd:element name="RK_RegDateSort" ma:index="23" nillable="true" ma:displayName="Registreerimise kp sorteerimiseks" ma:hidden="true" ma:internalName="RK_RegDateSort" ma:readOnly="false">
      <xsd:simpleType>
        <xsd:restriction base="dms:DateTime"/>
      </xsd:simpleType>
    </xsd:element>
    <xsd:element name="RK_Registrator" ma:index="24" nillable="true" ma:displayName="Registreerija" ma:list="UserInfo" ma:SearchPeopleOnly="false" ma:internalName="RK_Registra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K_Year" ma:index="25" nillable="true" ma:displayName="Asjaajamise aasta" ma:decimals="0" ma:internalName="RK_Year" ma:readOnly="false">
      <xsd:simpleType>
        <xsd:restriction base="dms:Number">
          <xsd:maxInclusive value="2100"/>
          <xsd:minInclusive value="1900"/>
        </xsd:restriction>
      </xsd:simpleType>
    </xsd:element>
    <xsd:element name="RK_AuditNr" ma:index="26" nillable="true" ma:displayName="Auditi number" ma:internalName="RK_AuditNr" ma:readOnly="true">
      <xsd:simpleType>
        <xsd:restriction base="dms:Text"/>
      </xsd:simpleType>
    </xsd:element>
    <xsd:element name="RK_AuditTitle" ma:index="28" nillable="true" ma:displayName="Auditi nimetus" ma:internalName="RK_AuditTitle" ma:readOnly="true">
      <xsd:simpleType>
        <xsd:restriction base="dms:Note"/>
      </xsd:simpleType>
    </xsd:element>
    <xsd:element name="RK_AuditApprovalDate" ma:index="29" nillable="true" ma:displayName="Auditi kinnitamise kp" ma:format="DateOnly" ma:internalName="RK_AuditApprovalDate" ma:readOnly="true">
      <xsd:simpleType>
        <xsd:restriction base="dms:DateTime"/>
      </xsd:simpleType>
    </xsd:element>
    <xsd:element name="RK_AuditApprovalStatus" ma:index="30" nillable="true" ma:displayName="Auditi kinnitamise staatus" ma:default="Kinnitamata" ma:internalName="RK_AuditApprovalStatus" ma:readOnly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Kinnitamata"/>
                    <xsd:enumeration value="Kinnitamisel"/>
                    <xsd:enumeration value="Kinnitatud"/>
                  </xsd:restriction>
                </xsd:simpleType>
              </xsd:element>
            </xsd:sequence>
          </xsd:extension>
        </xsd:complexContent>
      </xsd:complexType>
    </xsd:element>
    <xsd:element name="RK_RealizationDate" ma:index="31" nillable="true" ma:displayName="Toimumise kp" ma:format="DateOnly" ma:internalName="RK_RealizationDate" ma:readOnly="false">
      <xsd:simpleType>
        <xsd:restriction base="dms:DateTime"/>
      </xsd:simpleType>
    </xsd:element>
    <xsd:element name="RK_Published" ma:index="32" nillable="true" ma:displayName="On avalikustatud" ma:internalName="RK_Published" ma:readOnly="false">
      <xsd:simpleType>
        <xsd:restriction base="dms:Boolean"/>
      </xsd:simpleType>
    </xsd:element>
    <xsd:element name="RK_PrevPublishId" ma:index="33" nillable="true" ma:displayName="Varasem avalikustamise ID" ma:hidden="true" ma:internalName="RK_PrevPublishId" ma:readOnly="false">
      <xsd:simpleType>
        <xsd:restriction base="dms:Text"/>
      </xsd:simpleType>
    </xsd:element>
    <xsd:element name="RK_CreationDate" ma:index="34" nillable="true" ma:displayName="Koostamise kp" ma:format="DateOnly" ma:internalName="RK_CreationDate" ma:readOnly="false">
      <xsd:simpleType>
        <xsd:restriction base="dms:DateTime"/>
      </xsd:simpleType>
    </xsd:element>
    <xsd:element name="RK_Creator" ma:index="35" nillable="true" ma:displayName="Koostaja" ma:list="UserInfo" ma:SearchPeopleOnly="false" ma:internalName="RK_Crea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K_CreEmail" ma:index="36" nillable="true" ma:displayName="Koostaja e-post" ma:internalName="RK_CreEmail" ma:readOnly="false">
      <xsd:simpleType>
        <xsd:restriction base="dms:Text"/>
      </xsd:simpleType>
    </xsd:element>
    <xsd:element name="RK_CrePhone" ma:index="37" nillable="true" ma:displayName="Koostaja telefon" ma:internalName="RK_CrePhone" ma:readOnly="false">
      <xsd:simpleType>
        <xsd:restriction base="dms:Text"/>
      </xsd:simpleType>
    </xsd:element>
    <xsd:element name="RK_Delivered" ma:index="38" nillable="true" ma:displayName="Väljastatud" ma:format="DateOnly" ma:internalName="RK_Delivered" ma:readOnly="false">
      <xsd:simpleType>
        <xsd:restriction base="dms:DateTime"/>
      </xsd:simpleType>
    </xsd:element>
    <xsd:element name="RK_Status" ma:index="39" nillable="true" ma:displayName="Menetluse staatus" ma:internalName="RK_Status" ma:readOnly="false">
      <xsd:simpleType>
        <xsd:restriction base="dms:Text"/>
      </xsd:simpleType>
    </xsd:element>
    <xsd:element name="RK_ArchivalStatus" ma:index="40" nillable="true" ma:displayName="Arhiveerimise staatus" ma:internalName="RK_ArchivalStatus" ma:readOnly="false">
      <xsd:simpleType>
        <xsd:restriction base="dms:Text"/>
      </xsd:simpleType>
    </xsd:element>
    <xsd:element name="RK_History" ma:index="41" nillable="true" ma:displayName="Kooskõlastamise ajalugu" ma:internalName="RK_History" ma:readOnly="false">
      <xsd:simpleType>
        <xsd:restriction base="dms:Note"/>
      </xsd:simpleType>
    </xsd:element>
    <xsd:element name="RK_CombinedParties2" ma:index="42" nillable="true" ma:displayName="Osapooled" ma:internalName="RK_CombinedParties2">
      <xsd:simpleType>
        <xsd:restriction base="dms:Note"/>
      </xsd:simpleType>
    </xsd:element>
    <xsd:element name="RK_RelatedCompany" ma:index="43" nillable="true" ma:displayName="Seotud asutus" ma:internalName="RK_RelatedCompany" ma:readOnly="false">
      <xsd:simpleType>
        <xsd:restriction base="dms:Note"/>
      </xsd:simpleType>
    </xsd:element>
    <xsd:element name="RK_RelatedCompanySubUnits" ma:index="44" nillable="true" ma:displayName="Seotud asutuse allüksus" ma:internalName="RK_RelatedCompanySubUnits" ma:readOnly="false">
      <xsd:simpleType>
        <xsd:restriction base="dms:Note"/>
      </xsd:simpleType>
    </xsd:element>
    <xsd:element name="RK_ForwardedNoteUser" ma:index="45" nillable="true" ma:displayName="Edastatud teadmiseks" ma:list="UserInfo" ma:SearchPeopleOnly="false" ma:internalName="RK_ForwardedNoteUser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K_Notes" ma:index="46" nillable="true" ma:displayName="Märkused" ma:description="Märkuse lisamiseks sisesta tekst ja vajuta lisamise ikoonile või Enter." ma:internalName="RK_Notes" ma:readOnly="false">
      <xsd:simpleType>
        <xsd:restriction base="dms:Note"/>
      </xsd:simpleType>
    </xsd:element>
    <xsd:element name="RK_SerieMark" ma:index="47" nillable="true" ma:displayName="Sarja tähis" ma:internalName="RK_SerieMark" ma:readOnly="true">
      <xsd:simpleType>
        <xsd:restriction base="dms:Text"/>
      </xsd:simpleType>
    </xsd:element>
    <xsd:element name="RK_RegNumbers" ma:index="48" nillable="true" ma:displayName="Registreerimise numbrid" ma:internalName="RK_RegNumbers" ma:readOnly="true">
      <xsd:simpleType>
        <xsd:restriction base="dms:Text"/>
      </xsd:simpleType>
    </xsd:element>
    <xsd:element name="RK_OrderNo" ma:index="49" nillable="true" ma:displayName="Järjekorra nr" ma:internalName="RK_OrderNo" ma:readOnly="true">
      <xsd:simpleType>
        <xsd:restriction base="dms:Text"/>
      </xsd:simpleType>
    </xsd:element>
    <xsd:element name="RK_RegPermissionsAfterReg" ma:index="50" nillable="true" ma:displayName="Eriõigused registreerimise järel" ma:list="UserInfo" ma:SearchPeopleOnly="false" ma:internalName="RK_RegPermissionsAfterReg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K_AuditOrganisations" ma:index="51" nillable="true" ma:displayName="Auditeeritavad asutused" ma:internalName="RK_AuditOrganisations" ma:readOnly="false">
      <xsd:simpleType>
        <xsd:restriction base="dms:Note"/>
      </xsd:simpleType>
    </xsd:element>
    <xsd:element name="RK_CoopAgreementNo" ma:index="52" nillable="true" ma:displayName="Koostöölepingu nr" ma:internalName="RK_CoopAgreementNo" ma:readOnly="true">
      <xsd:simpleType>
        <xsd:restriction base="dms:Text"/>
      </xsd:simpleType>
    </xsd:element>
    <xsd:element name="RK_CoopTitle" ma:index="53" nillable="true" ma:displayName="Koostöölepingu nimetus" ma:internalName="RK_CoopTitle" ma:readOnly="true">
      <xsd:simpleType>
        <xsd:restriction base="dms:Note"/>
      </xsd:simpleType>
    </xsd:element>
    <xsd:element name="RK_AccessRestrictionStart" ma:index="54" nillable="true" ma:displayName="Juurdepääsupiirangu algus" ma:format="DateOnly" ma:internalName="RK_AccessRestrictionStart" ma:readOnly="true">
      <xsd:simpleType>
        <xsd:restriction base="dms:DateTime"/>
      </xsd:simpleType>
    </xsd:element>
    <xsd:element name="RK_AccessRestrictionEnd" ma:index="55" nillable="true" ma:displayName="Juurdepääsupiirangu lõpp" ma:format="DateOnly" ma:internalName="RK_AccessRestrictionEnd" ma:readOnly="true">
      <xsd:simpleType>
        <xsd:restriction base="dms:DateTime"/>
      </xsd:simpleType>
    </xsd:element>
    <xsd:element name="RK_AccessRestrictionBasis" ma:index="56" nillable="true" ma:displayName="Juurdepääsupiirangu alus" ma:internalName="RK_AccessRestrictionBasis" ma:readOnly="true">
      <xsd:simpleType>
        <xsd:restriction base="dms:Text"/>
      </xsd:simpleType>
    </xsd:element>
    <xsd:element name="RK_TemplRestrAK" ma:index="57" nillable="true" ma:displayName="Mallile AK" ma:internalName="RK_TemplRestrAK" ma:readOnly="false">
      <xsd:simpleType>
        <xsd:restriction base="dms:Text"/>
      </xsd:simpleType>
    </xsd:element>
    <xsd:element name="RK_TemplRestrOwner" ma:index="58" nillable="true" ma:displayName="Mallile Teabevaldaja" ma:internalName="RK_TemplRestrOwner" ma:readOnly="false">
      <xsd:simpleType>
        <xsd:restriction base="dms:Text"/>
      </xsd:simpleType>
    </xsd:element>
    <xsd:element name="RK_TemplRestrStart" ma:index="59" nillable="true" ma:displayName="Mallile Piirangu algus" ma:internalName="RK_TemplRestrStart" ma:readOnly="false">
      <xsd:simpleType>
        <xsd:restriction base="dms:Text"/>
      </xsd:simpleType>
    </xsd:element>
    <xsd:element name="RK_TemplRestrEnd" ma:index="60" nillable="true" ma:displayName="Mallile Piirangu lõpp" ma:internalName="RK_TemplRestrEnd" ma:readOnly="false">
      <xsd:simpleType>
        <xsd:restriction base="dms:Text"/>
      </xsd:simpleType>
    </xsd:element>
    <xsd:element name="RK_TemplateRestrEndEvent" ma:index="61" nillable="true" ma:displayName="Mallile Piirangut lõpetav sündmus" ma:internalName="RK_TemplateRestrEndEvent" ma:readOnly="false">
      <xsd:simpleType>
        <xsd:restriction base="dms:Text"/>
      </xsd:simpleType>
    </xsd:element>
    <xsd:element name="RK_TemplRestrBasis" ma:index="62" nillable="true" ma:displayName="Mallile piirangu alus" ma:internalName="RK_TemplRestrBasis" ma:readOnly="false">
      <xsd:simpleType>
        <xsd:restriction base="dms:Text"/>
      </xsd:simpleType>
    </xsd:element>
    <xsd:element name="RK_WrkSigningFiles" ma:index="63" nillable="true" ma:displayName="Töövoo allkirjastatavad failid" ma:internalName="RK_WrkSigningFiles" ma:readOnly="true">
      <xsd:simpleType>
        <xsd:restriction base="dms:Note"/>
      </xsd:simpleType>
    </xsd:element>
    <xsd:element name="RK_RelatedToFind" ma:index="64" nillable="true" ma:displayName="Seotud leiud" ma:internalName="RK_RelatedToFind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axOccurs="1" ma:index="15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K_AttachmentIds xmlns="c990ad3a-a26d-4437-b866-fdbf8aef0c73" xsi:nil="true"/>
    <TaxCatchAll xmlns="c990ad3a-a26d-4437-b866-fdbf8aef0c73">
      <Value>2851</Value>
    </TaxCatchAll>
    <RK_TemplRestrBasis xmlns="c990ad3a-a26d-4437-b866-fdbf8aef0c73">AvTS § 35 lg 2 p 3</RK_TemplRestrBasis>
    <RK_Published xmlns="c990ad3a-a26d-4437-b866-fdbf8aef0c73" xsi:nil="true"/>
    <RK_RegDateSort xmlns="c990ad3a-a26d-4437-b866-fdbf8aef0c73">2022-11-15T13:13:44+00:00</RK_RegDateSort>
    <RK_CombinedParties2 xmlns="c990ad3a-a26d-4437-b866-fdbf8aef0c73" xsi:nil="true"/>
    <RK_RelatedToFind xmlns="c990ad3a-a26d-4437-b866-fdbf8aef0c73" xsi:nil="true"/>
    <RK_DocSubType xmlns="c990ad3a-a26d-4437-b866-fdbf8aef0c73" xsi:nil="true"/>
    <RK_Status xmlns="c990ad3a-a26d-4437-b866-fdbf8aef0c73" xsi:nil="true"/>
    <RK_RelatedCompany xmlns="c990ad3a-a26d-4437-b866-fdbf8aef0c73" xsi:nil="true"/>
    <RK_WebTitle xmlns="c990ad3a-a26d-4437-b866-fdbf8aef0c73" xsi:nil="true"/>
    <RK_Inaccurate xmlns="c990ad3a-a26d-4437-b866-fdbf8aef0c73">false</RK_Inaccurate>
    <RK_TemplRestrEnd xmlns="c990ad3a-a26d-4437-b866-fdbf8aef0c73">11/15/2027</RK_TemplRestrEnd>
    <RK_RegDate xmlns="c990ad3a-a26d-4437-b866-fdbf8aef0c73">2022-11-15T13:13:44+00:00</RK_RegDate>
    <RK_RelatedCompanySubUnits xmlns="c990ad3a-a26d-4437-b866-fdbf8aef0c73" xsi:nil="true"/>
    <RK_ForwardedNoteUser xmlns="c990ad3a-a26d-4437-b866-fdbf8aef0c73">
      <UserInfo>
        <DisplayName/>
        <AccountId xsi:nil="true"/>
        <AccountType/>
      </UserInfo>
    </RK_ForwardedNoteUser>
    <RK_AuditOrganisations xmlns="c990ad3a-a26d-4437-b866-fdbf8aef0c73" xsi:nil="true"/>
    <RK_TemplRestrAK xmlns="c990ad3a-a26d-4437-b866-fdbf8aef0c73">ASUTUSESISESEKS KASUTAMISEKS</RK_TemplRestrAK>
    <RK_HasAttachments xmlns="c990ad3a-a26d-4437-b866-fdbf8aef0c73">false</RK_HasAttachments>
    <RK_Year xmlns="c990ad3a-a26d-4437-b866-fdbf8aef0c73">2022</RK_Year>
    <RK_PrevPublishId xmlns="c990ad3a-a26d-4437-b866-fdbf8aef0c73" xsi:nil="true"/>
    <RK_TemplRestrStart xmlns="c990ad3a-a26d-4437-b866-fdbf8aef0c73">11/15/2022</RK_TemplRestrStart>
    <RK_DocumentId xmlns="c990ad3a-a26d-4437-b866-fdbf8aef0c73">108459</RK_DocumentId>
    <RK_ArchivalStatus xmlns="c990ad3a-a26d-4437-b866-fdbf8aef0c73" xsi:nil="true"/>
    <RK_Delivered xmlns="c990ad3a-a26d-4437-b866-fdbf8aef0c73" xsi:nil="true"/>
    <RK_TemplRestrOwner xmlns="c990ad3a-a26d-4437-b866-fdbf8aef0c73">Riigikontroll</RK_TemplRestrOwner>
    <RK_TemplateRestrEndEvent xmlns="c990ad3a-a26d-4437-b866-fdbf8aef0c73" xsi:nil="true"/>
    <RK_Registrator xmlns="c990ad3a-a26d-4437-b866-fdbf8aef0c73">
      <UserInfo>
        <DisplayName>Janne Kurg</DisplayName>
        <AccountId>273</AccountId>
        <AccountType/>
      </UserInfo>
    </RK_Registrator>
    <RK_Notes xmlns="c990ad3a-a26d-4437-b866-fdbf8aef0c73" xsi:nil="true"/>
    <RK_Restriction xmlns="c990ad3a-a26d-4437-b866-fdbf8aef0c73">AK</RK_Restriction>
    <RK_RegNumber xmlns="c990ad3a-a26d-4437-b866-fdbf8aef0c73">2-2/80088/332</RK_RegNumber>
    <RK_History xmlns="c990ad3a-a26d-4437-b866-fdbf8aef0c73" xsi:nil="true"/>
    <RK_CreationDate xmlns="c990ad3a-a26d-4437-b866-fdbf8aef0c73" xsi:nil="true"/>
    <RK_Creator xmlns="c990ad3a-a26d-4437-b866-fdbf8aef0c73">
      <UserInfo>
        <DisplayName>Süsteemikonto</DisplayName>
        <AccountId>1073741823</AccountId>
        <AccountType/>
      </UserInfo>
    </RK_Creator>
    <RK_CreEmail xmlns="c990ad3a-a26d-4437-b866-fdbf8aef0c73" xsi:nil="true"/>
    <RK_CrePhone xmlns="c990ad3a-a26d-4437-b866-fdbf8aef0c73" xsi:nil="true"/>
    <RK_RealizationDate xmlns="c990ad3a-a26d-4437-b866-fdbf8aef0c73" xsi:nil="true"/>
    <RK_AuditTitle xmlns="c990ad3a-a26d-4437-b866-fdbf8aef0c73">Ehitusmaavaradega varustamise kindlus</RK_AuditTitle>
    <RK_AuditNr xmlns="c990ad3a-a26d-4437-b866-fdbf8aef0c73">80088</RK_AuditNr>
    <l14a1ee996864a8cbabc527cb3f8766d xmlns="c990ad3a-a26d-4437-b866-fdbf8aef0c73">
      <Terms xmlns="http://schemas.microsoft.com/office/infopath/2007/PartnerControls">
        <TermInfo xmlns="http://schemas.microsoft.com/office/infopath/2007/PartnerControls">
          <TermName xmlns="http://schemas.microsoft.com/office/infopath/2007/PartnerControls">Avalikustamine</TermName>
          <TermId xmlns="http://schemas.microsoft.com/office/infopath/2007/PartnerControls">d71df38f-da8d-41e1-8177-8213124aaaae</TermId>
        </TermInfo>
      </Terms>
    </l14a1ee996864a8cbabc527cb3f8766d>
    <RK_AuditApprovalDate xmlns="c990ad3a-a26d-4437-b866-fdbf8aef0c73" xsi:nil="true"/>
    <RK_AccessRestrictionBasis xmlns="c990ad3a-a26d-4437-b866-fdbf8aef0c73">AvTS § 35 lg 2 p 3</RK_AccessRestrictionBasis>
    <RK_CoopAgreementNo xmlns="c990ad3a-a26d-4437-b866-fdbf8aef0c73" xsi:nil="true"/>
    <RK_OrderNo xmlns="c990ad3a-a26d-4437-b866-fdbf8aef0c73">332</RK_OrderNo>
    <RK_RegNumbers xmlns="c990ad3a-a26d-4437-b866-fdbf8aef0c73">2-2/80088/332</RK_RegNumbers>
    <RK_RegPermissionsAfterReg xmlns="c990ad3a-a26d-4437-b866-fdbf8aef0c73">
      <UserInfo>
        <DisplayName/>
        <AccountId xsi:nil="true"/>
        <AccountType/>
      </UserInfo>
    </RK_RegPermissionsAfterReg>
    <RK_AccessRestrictionEnd xmlns="c990ad3a-a26d-4437-b866-fdbf8aef0c73">2027-11-15T13:13:34+00:00</RK_AccessRestrictionEnd>
    <RK_AccessRestrictionStart xmlns="c990ad3a-a26d-4437-b866-fdbf8aef0c73">2022-11-15T13:13:34+00:00</RK_AccessRestrictionStart>
    <RK_SerieMark xmlns="c990ad3a-a26d-4437-b866-fdbf8aef0c73" xsi:nil="true"/>
    <RK_WrkSigningFiles xmlns="c990ad3a-a26d-4437-b866-fdbf8aef0c73" xsi:nil="true"/>
    <RK_CoopTitle xmlns="c990ad3a-a26d-4437-b866-fdbf8aef0c73" xsi:nil="true"/>
    <RK_AuditApprovalStatus xmlns="c990ad3a-a26d-4437-b866-fdbf8aef0c73">
      <Value>Kinnitamata</Value>
    </RK_AuditApprovalStatu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854CCE-84D0-4922-9947-42727671275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E3DBE58-4D16-4D45-9A6B-3B06C39310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90ad3a-a26d-4437-b866-fdbf8aef0c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8326389-0D41-4D3D-809B-99C811686A75}">
  <ds:schemaRefs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c990ad3a-a26d-4437-b866-fdbf8aef0c73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312A890E-0383-445A-A264-128504237A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14360</TotalTime>
  <Words>1602</Words>
  <Application>Microsoft Office PowerPoint</Application>
  <PresentationFormat>On-screen Show (4:3)</PresentationFormat>
  <Paragraphs>137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News Gothic Bold Condensed BT</vt:lpstr>
      <vt:lpstr>News Gothic Condensed BT</vt:lpstr>
      <vt:lpstr>Times New Roman</vt:lpstr>
      <vt:lpstr>Wingdings</vt:lpstr>
      <vt:lpstr>Default Design</vt:lpstr>
      <vt:lpstr>  Riigikontrolli audit  Ehitusmaavaradega varustamise kindlus  Kas suurte taristuprojektide ehitusmaavaradega varustamise kindluse tagamiseks on Majandus- ja Kommunikatsiooniministeerium välja töötanud alternatiivsed lahendused?   Silver Jakobson auditijuht  Riigikogu riigieelarve kontrolli erikomisjon 23.11.2022     </vt:lpstr>
      <vt:lpstr>  </vt:lpstr>
      <vt:lpstr>Vajadus ehitusmaavara järele lähiaastatel tõuseb järsult</vt:lpstr>
      <vt:lpstr>Ehitusmaavarade varustuskindlus riigi suurte taristuprojektide elluviimiseks on ebapiisav (eelkõige Harjumaal, Raplamaal, Pärnumaal)</vt:lpstr>
      <vt:lpstr> Ehitusmaavarade koguste, kvaliteedi ja kasutusotstarbe andmed ei ole usaldusväärsed või neid ei koguta</vt:lpstr>
      <vt:lpstr>MKM ei võta ehitusmaavarade varustuskindluse hindamisel arvesse jäätmete ning muude alternatiivsete materjalide või tehniliste lahenduste  kasutusvõimalusi ega hinda nende võimalikke mõjusid </vt:lpstr>
      <vt:lpstr>Keskkonnaamet ega Keskkonnaministeerium ei ole ellu viinud tegevusi karjääridest tulenevate häiringute ja nende kestuse vähendamiseks </vt:lpstr>
      <vt:lpstr>Keskkonnaamet ei ole kohalikke elanikke piisavalt kaevandamislubade menetlusse kaasanud   </vt:lpstr>
      <vt:lpstr>Soovitused majandus- ja taristuministrile  </vt:lpstr>
      <vt:lpstr>Soovitused keskkonnaministrile </vt:lpstr>
      <vt:lpstr>Korrastatud Pihuvere kruusakarjäär</vt:lpstr>
      <vt:lpstr>Soovitused keskkonnaministrile koostöös majandus- ja taristuministriga  </vt:lpstr>
      <vt:lpstr>Soovitused Keskkonnaametile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Ehitusmaavaradega varustamise kindlus_Ettekanne_15112022</dc:title>
  <dc:subject/>
  <dc:creator>Silver Jakobson</dc:creator>
  <cp:keywords/>
  <dc:description/>
  <cp:lastModifiedBy>Priit Simson</cp:lastModifiedBy>
  <cp:revision>224</cp:revision>
  <dcterms:created xsi:type="dcterms:W3CDTF">2019-12-19T10:12:31Z</dcterms:created>
  <dcterms:modified xsi:type="dcterms:W3CDTF">2022-11-22T15:42:23Z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0x010100527B80D8F7B75C4D81595E9F04AE393100A0B9339ECC00604E93EFED61843E0EB9</vt:lpwstr>
  </property>
  <property fmtid="{D5CDD505-2E9C-101B-9397-08002B2CF9AE}" pid="3" name="RK_AssociatedPersons">
    <vt:lpwstr/>
  </property>
  <property fmtid="{D5CDD505-2E9C-101B-9397-08002B2CF9AE}" pid="4" name="e22016acf6924a6eb2947209c7d9445b">
    <vt:lpwstr/>
  </property>
  <property fmtid="{D5CDD505-2E9C-101B-9397-08002B2CF9AE}" pid="5" name="RK_PublishEnvironment">
    <vt:lpwstr/>
  </property>
  <property fmtid="{D5CDD505-2E9C-101B-9397-08002B2CF9AE}" pid="6" name="RK_AuditFolder">
    <vt:lpwstr>2851;#Avalikustamine|d71df38f-da8d-41e1-8177-8213124aaaae</vt:lpwstr>
  </property>
  <property fmtid="{D5CDD505-2E9C-101B-9397-08002B2CF9AE}" pid="7" name="of268909b8e643598bc7835717d12ded">
    <vt:lpwstr/>
  </property>
  <property fmtid="{D5CDD505-2E9C-101B-9397-08002B2CF9AE}" pid="8" name="b8d0e07744ec473599d0c1f1f0acd771">
    <vt:lpwstr/>
  </property>
  <property fmtid="{D5CDD505-2E9C-101B-9397-08002B2CF9AE}" pid="9" name="h7c63bbdf82040dda8115318dd0b8255">
    <vt:lpwstr/>
  </property>
  <property fmtid="{D5CDD505-2E9C-101B-9397-08002B2CF9AE}" pid="10" name="RK_Supervisor">
    <vt:lpwstr>272</vt:lpwstr>
  </property>
  <property fmtid="{D5CDD505-2E9C-101B-9397-08002B2CF9AE}" pid="11" name="RK_Supervisors">
    <vt:lpwstr>273;#Janne Kurg;#98;#Margit Lassi;#245;#Alar Jürgenson</vt:lpwstr>
  </property>
  <property fmtid="{D5CDD505-2E9C-101B-9397-08002B2CF9AE}" pid="12" name="RK_RegNoShort">
    <vt:lpwstr>2-2/332</vt:lpwstr>
  </property>
  <property fmtid="{D5CDD505-2E9C-101B-9397-08002B2CF9AE}" pid="13" name="RK_TransferForm">
    <vt:lpwstr/>
  </property>
  <property fmtid="{D5CDD505-2E9C-101B-9397-08002B2CF9AE}" pid="14" name="RK_RealizationLocation">
    <vt:lpwstr/>
  </property>
  <property fmtid="{D5CDD505-2E9C-101B-9397-08002B2CF9AE}" pid="15" name="RK_ForWhom">
    <vt:lpwstr/>
  </property>
</Properties>
</file>