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charts/colors1.xml" ContentType="application/vnd.ms-office.chartcolorstyle+xml"/>
  <Override PartName="/ppt/commentAuthors.xml" ContentType="application/vnd.openxmlformats-officedocument.presentationml.commentAuthors+xml"/>
  <Override PartName="/ppt/slideLayouts/slideLayout10.xml" ContentType="application/vnd.openxmlformats-officedocument.presentationml.slideLayout+xml"/>
  <Default Extension="vml" ContentType="application/vnd.openxmlformats-officedocument.vmlDrawing"/>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charts/style1.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256" r:id="rId5"/>
    <p:sldId id="272" r:id="rId6"/>
    <p:sldId id="257" r:id="rId7"/>
    <p:sldId id="278" r:id="rId8"/>
    <p:sldId id="282" r:id="rId9"/>
    <p:sldId id="276" r:id="rId10"/>
    <p:sldId id="283" r:id="rId11"/>
    <p:sldId id="279" r:id="rId12"/>
    <p:sldId id="280" r:id="rId13"/>
    <p:sldId id="258" r:id="rId14"/>
    <p:sldId id="284" r:id="rId15"/>
    <p:sldId id="277" r:id="rId16"/>
    <p:sldId id="281" r:id="rId17"/>
  </p:sldIdLst>
  <p:sldSz cx="9144000" cy="6858000" type="screen4x3"/>
  <p:notesSz cx="6797675" cy="9926638"/>
  <p:defaultTextStyle>
    <a:defPPr>
      <a:defRPr lang="en-GB"/>
    </a:defPPr>
    <a:lvl1pPr algn="l" rtl="0" fontAlgn="base">
      <a:spcBef>
        <a:spcPct val="0"/>
      </a:spcBef>
      <a:spcAft>
        <a:spcPct val="0"/>
      </a:spcAft>
      <a:defRPr sz="2400" kern="1200">
        <a:solidFill>
          <a:schemeClr val="tx1"/>
        </a:solidFill>
        <a:latin typeface="Times New Roman" charset="0"/>
        <a:ea typeface="+mn-ea"/>
        <a:cs typeface="Times New Roman" charset="0"/>
      </a:defRPr>
    </a:lvl1pPr>
    <a:lvl2pPr marL="457200" algn="l" rtl="0" fontAlgn="base">
      <a:spcBef>
        <a:spcPct val="0"/>
      </a:spcBef>
      <a:spcAft>
        <a:spcPct val="0"/>
      </a:spcAft>
      <a:defRPr sz="2400" kern="1200">
        <a:solidFill>
          <a:schemeClr val="tx1"/>
        </a:solidFill>
        <a:latin typeface="Times New Roman" charset="0"/>
        <a:ea typeface="+mn-ea"/>
        <a:cs typeface="Times New Roman" charset="0"/>
      </a:defRPr>
    </a:lvl2pPr>
    <a:lvl3pPr marL="914400" algn="l" rtl="0" fontAlgn="base">
      <a:spcBef>
        <a:spcPct val="0"/>
      </a:spcBef>
      <a:spcAft>
        <a:spcPct val="0"/>
      </a:spcAft>
      <a:defRPr sz="2400" kern="1200">
        <a:solidFill>
          <a:schemeClr val="tx1"/>
        </a:solidFill>
        <a:latin typeface="Times New Roman" charset="0"/>
        <a:ea typeface="+mn-ea"/>
        <a:cs typeface="Times New Roman" charset="0"/>
      </a:defRPr>
    </a:lvl3pPr>
    <a:lvl4pPr marL="1371600" algn="l" rtl="0" fontAlgn="base">
      <a:spcBef>
        <a:spcPct val="0"/>
      </a:spcBef>
      <a:spcAft>
        <a:spcPct val="0"/>
      </a:spcAft>
      <a:defRPr sz="2400" kern="1200">
        <a:solidFill>
          <a:schemeClr val="tx1"/>
        </a:solidFill>
        <a:latin typeface="Times New Roman" charset="0"/>
        <a:ea typeface="+mn-ea"/>
        <a:cs typeface="Times New Roman" charset="0"/>
      </a:defRPr>
    </a:lvl4pPr>
    <a:lvl5pPr marL="1828800" algn="l" rtl="0" fontAlgn="base">
      <a:spcBef>
        <a:spcPct val="0"/>
      </a:spcBef>
      <a:spcAft>
        <a:spcPct val="0"/>
      </a:spcAft>
      <a:defRPr sz="2400" kern="1200">
        <a:solidFill>
          <a:schemeClr val="tx1"/>
        </a:solidFill>
        <a:latin typeface="Times New Roman" charset="0"/>
        <a:ea typeface="+mn-ea"/>
        <a:cs typeface="Times New Roman" charset="0"/>
      </a:defRPr>
    </a:lvl5pPr>
    <a:lvl6pPr marL="2286000" algn="l" defTabSz="914400" rtl="0" eaLnBrk="1" latinLnBrk="0" hangingPunct="1">
      <a:defRPr sz="2400" kern="1200">
        <a:solidFill>
          <a:schemeClr val="tx1"/>
        </a:solidFill>
        <a:latin typeface="Times New Roman" charset="0"/>
        <a:ea typeface="+mn-ea"/>
        <a:cs typeface="Times New Roman" charset="0"/>
      </a:defRPr>
    </a:lvl6pPr>
    <a:lvl7pPr marL="2743200" algn="l" defTabSz="914400" rtl="0" eaLnBrk="1" latinLnBrk="0" hangingPunct="1">
      <a:defRPr sz="2400" kern="1200">
        <a:solidFill>
          <a:schemeClr val="tx1"/>
        </a:solidFill>
        <a:latin typeface="Times New Roman" charset="0"/>
        <a:ea typeface="+mn-ea"/>
        <a:cs typeface="Times New Roman" charset="0"/>
      </a:defRPr>
    </a:lvl7pPr>
    <a:lvl8pPr marL="3200400" algn="l" defTabSz="914400" rtl="0" eaLnBrk="1" latinLnBrk="0" hangingPunct="1">
      <a:defRPr sz="2400" kern="1200">
        <a:solidFill>
          <a:schemeClr val="tx1"/>
        </a:solidFill>
        <a:latin typeface="Times New Roman" charset="0"/>
        <a:ea typeface="+mn-ea"/>
        <a:cs typeface="Times New Roman" charset="0"/>
      </a:defRPr>
    </a:lvl8pPr>
    <a:lvl9pPr marL="3657600" algn="l" defTabSz="914400" rtl="0" eaLnBrk="1" latinLnBrk="0" hangingPunct="1">
      <a:defRPr sz="2400" kern="1200">
        <a:solidFill>
          <a:schemeClr val="tx1"/>
        </a:solidFill>
        <a:latin typeface="Times New Roman" charset="0"/>
        <a:ea typeface="+mn-ea"/>
        <a:cs typeface="Times New Roman"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rle Tammann" initials="MT" lastIdx="3" clrIdx="0">
    <p:extLst>
      <p:ext uri="{19B8F6BF-5375-455C-9EA6-DF929625EA0E}">
        <p15:presenceInfo xmlns:p15="http://schemas.microsoft.com/office/powerpoint/2012/main" xmlns="" userId="Merle Tamman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3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16" autoAdjust="0"/>
    <p:restoredTop sz="81871" autoAdjust="0"/>
  </p:normalViewPr>
  <p:slideViewPr>
    <p:cSldViewPr>
      <p:cViewPr varScale="1">
        <p:scale>
          <a:sx n="93" d="100"/>
          <a:sy n="93" d="100"/>
        </p:scale>
        <p:origin x="-1230"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file:///C:\Users\MerleT\Desktop\graafik.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t-E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t-EE" dirty="0"/>
              <a:t>TV</a:t>
            </a:r>
            <a:r>
              <a:rPr lang="et-EE" baseline="0" dirty="0"/>
              <a:t> ametikohtade täitmine ja SVÕ nõuetele vastavus </a:t>
            </a:r>
            <a:endParaRPr lang="et-EE" dirty="0"/>
          </a:p>
        </c:rich>
      </c:tx>
      <c:layout/>
      <c:spPr>
        <a:noFill/>
        <a:ln>
          <a:noFill/>
        </a:ln>
        <a:effectLst/>
      </c:spPr>
    </c:title>
    <c:plotArea>
      <c:layout/>
      <c:barChart>
        <c:barDir val="col"/>
        <c:grouping val="clustered"/>
        <c:ser>
          <c:idx val="0"/>
          <c:order val="0"/>
          <c:tx>
            <c:strRef>
              <c:f>Sheet1!$D$4</c:f>
              <c:strCache>
                <c:ptCount val="1"/>
                <c:pt idx="0">
                  <c:v>TV ametikohtade arv</c:v>
                </c:pt>
              </c:strCache>
            </c:strRef>
          </c:tx>
          <c:spPr>
            <a:solidFill>
              <a:srgbClr val="0070C0"/>
            </a:solidFill>
            <a:ln>
              <a:solidFill>
                <a:srgbClr val="0070C0"/>
              </a:solidFill>
            </a:ln>
            <a:effectLst/>
          </c:spP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Sheet1!$C$5:$C$12</c:f>
              <c:strCache>
                <c:ptCount val="8"/>
                <c:pt idx="0">
                  <c:v>A1</c:v>
                </c:pt>
                <c:pt idx="1">
                  <c:v>A2</c:v>
                </c:pt>
                <c:pt idx="2">
                  <c:v>A3</c:v>
                </c:pt>
                <c:pt idx="3">
                  <c:v>A4</c:v>
                </c:pt>
                <c:pt idx="4">
                  <c:v>O1</c:v>
                </c:pt>
                <c:pt idx="5">
                  <c:v>O2</c:v>
                </c:pt>
                <c:pt idx="6">
                  <c:v>O3</c:v>
                </c:pt>
                <c:pt idx="7">
                  <c:v>O4</c:v>
                </c:pt>
              </c:strCache>
            </c:strRef>
          </c:cat>
          <c:val>
            <c:numRef>
              <c:f>Sheet1!$D$5:$D$12</c:f>
              <c:numCache>
                <c:formatCode>General</c:formatCode>
                <c:ptCount val="8"/>
                <c:pt idx="0">
                  <c:v>4</c:v>
                </c:pt>
                <c:pt idx="1">
                  <c:v>28</c:v>
                </c:pt>
                <c:pt idx="2">
                  <c:v>71</c:v>
                </c:pt>
                <c:pt idx="3">
                  <c:v>6</c:v>
                </c:pt>
                <c:pt idx="4">
                  <c:v>4</c:v>
                </c:pt>
                <c:pt idx="5">
                  <c:v>87</c:v>
                </c:pt>
                <c:pt idx="6">
                  <c:v>24</c:v>
                </c:pt>
                <c:pt idx="7">
                  <c:v>3</c:v>
                </c:pt>
              </c:numCache>
            </c:numRef>
          </c:val>
          <c:extLst xmlns:c16r2="http://schemas.microsoft.com/office/drawing/2015/06/chart">
            <c:ext xmlns:c16="http://schemas.microsoft.com/office/drawing/2014/chart" uri="{C3380CC4-5D6E-409C-BE32-E72D297353CC}">
              <c16:uniqueId val="{00000000-B5C4-40D0-B7F9-33434FDAC055}"/>
            </c:ext>
          </c:extLst>
        </c:ser>
        <c:ser>
          <c:idx val="1"/>
          <c:order val="1"/>
          <c:tx>
            <c:strRef>
              <c:f>Sheet1!$E$4</c:f>
              <c:strCache>
                <c:ptCount val="1"/>
                <c:pt idx="0">
                  <c:v>Täidetud TV ametikohtade arv</c:v>
                </c:pt>
              </c:strCache>
            </c:strRef>
          </c:tx>
          <c:spPr>
            <a:solidFill>
              <a:schemeClr val="bg1">
                <a:lumMod val="65000"/>
              </a:schemeClr>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Sheet1!$C$5:$C$12</c:f>
              <c:strCache>
                <c:ptCount val="8"/>
                <c:pt idx="0">
                  <c:v>A1</c:v>
                </c:pt>
                <c:pt idx="1">
                  <c:v>A2</c:v>
                </c:pt>
                <c:pt idx="2">
                  <c:v>A3</c:v>
                </c:pt>
                <c:pt idx="3">
                  <c:v>A4</c:v>
                </c:pt>
                <c:pt idx="4">
                  <c:v>O1</c:v>
                </c:pt>
                <c:pt idx="5">
                  <c:v>O2</c:v>
                </c:pt>
                <c:pt idx="6">
                  <c:v>O3</c:v>
                </c:pt>
                <c:pt idx="7">
                  <c:v>O4</c:v>
                </c:pt>
              </c:strCache>
            </c:strRef>
          </c:cat>
          <c:val>
            <c:numRef>
              <c:f>Sheet1!$E$5:$E$12</c:f>
              <c:numCache>
                <c:formatCode>General</c:formatCode>
                <c:ptCount val="8"/>
                <c:pt idx="0">
                  <c:v>4</c:v>
                </c:pt>
                <c:pt idx="1">
                  <c:v>28</c:v>
                </c:pt>
                <c:pt idx="2">
                  <c:v>69</c:v>
                </c:pt>
                <c:pt idx="3">
                  <c:v>6</c:v>
                </c:pt>
                <c:pt idx="4">
                  <c:v>3</c:v>
                </c:pt>
                <c:pt idx="5">
                  <c:v>71</c:v>
                </c:pt>
                <c:pt idx="6">
                  <c:v>22</c:v>
                </c:pt>
                <c:pt idx="7">
                  <c:v>3</c:v>
                </c:pt>
              </c:numCache>
            </c:numRef>
          </c:val>
          <c:extLst xmlns:c16r2="http://schemas.microsoft.com/office/drawing/2015/06/chart">
            <c:ext xmlns:c16="http://schemas.microsoft.com/office/drawing/2014/chart" uri="{C3380CC4-5D6E-409C-BE32-E72D297353CC}">
              <c16:uniqueId val="{00000001-B5C4-40D0-B7F9-33434FDAC055}"/>
            </c:ext>
          </c:extLst>
        </c:ser>
        <c:dLbls/>
        <c:gapWidth val="219"/>
        <c:overlap val="-27"/>
        <c:axId val="76550912"/>
        <c:axId val="76552832"/>
      </c:barChart>
      <c:lineChart>
        <c:grouping val="standard"/>
        <c:ser>
          <c:idx val="2"/>
          <c:order val="2"/>
          <c:tx>
            <c:strRef>
              <c:f>Sheet1!$F$4</c:f>
              <c:strCache>
                <c:ptCount val="1"/>
                <c:pt idx="0">
                  <c:v>Ametikoha täitja vastab SVÕ nõuetele</c:v>
                </c:pt>
              </c:strCache>
            </c:strRef>
          </c:tx>
          <c:spPr>
            <a:ln w="28575" cap="rnd">
              <a:solidFill>
                <a:schemeClr val="accent6">
                  <a:lumMod val="75000"/>
                </a:schemeClr>
              </a:solidFill>
              <a:round/>
            </a:ln>
            <a:effectLst/>
          </c:spPr>
          <c:marker>
            <c:symbol val="none"/>
          </c:marker>
          <c:dLbls>
            <c:dLbl>
              <c:idx val="0"/>
              <c:layout/>
              <c:tx>
                <c:rich>
                  <a:bodyPr/>
                  <a:lstStyle/>
                  <a:p>
                    <a:r>
                      <a:rPr lang="en-US"/>
                      <a:t>100%</a:t>
                    </a:r>
                  </a:p>
                </c:rich>
              </c:tx>
              <c:showVal val="1"/>
              <c:showCatNam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B5C4-40D0-B7F9-33434FDAC055}"/>
                </c:ext>
              </c:extLst>
            </c:dLbl>
            <c:dLbl>
              <c:idx val="1"/>
              <c:layout>
                <c:manualLayout>
                  <c:x val="4.4370493621741971E-3"/>
                  <c:y val="2.3222057419432111E-2"/>
                </c:manualLayout>
              </c:layout>
              <c:tx>
                <c:rich>
                  <a:bodyPr/>
                  <a:lstStyle/>
                  <a:p>
                    <a:r>
                      <a:rPr lang="en-US"/>
                      <a:t>54%</a:t>
                    </a:r>
                  </a:p>
                </c:rich>
              </c:tx>
              <c:showVal val="1"/>
              <c:showCatNam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B5C4-40D0-B7F9-33434FDAC055}"/>
                </c:ext>
              </c:extLst>
            </c:dLbl>
            <c:dLbl>
              <c:idx val="2"/>
              <c:layout>
                <c:manualLayout>
                  <c:x val="2.2185246810869971E-3"/>
                  <c:y val="-4.6444114838864223E-2"/>
                </c:manualLayout>
              </c:layout>
              <c:tx>
                <c:rich>
                  <a:bodyPr/>
                  <a:lstStyle/>
                  <a:p>
                    <a:r>
                      <a:rPr lang="en-US"/>
                      <a:t>38%</a:t>
                    </a:r>
                  </a:p>
                </c:rich>
              </c:tx>
              <c:showVal val="1"/>
              <c:showCatNam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B5C4-40D0-B7F9-33434FDAC055}"/>
                </c:ext>
              </c:extLst>
            </c:dLbl>
            <c:dLbl>
              <c:idx val="3"/>
              <c:layout/>
              <c:tx>
                <c:rich>
                  <a:bodyPr/>
                  <a:lstStyle/>
                  <a:p>
                    <a:r>
                      <a:rPr lang="en-US"/>
                      <a:t>50%</a:t>
                    </a:r>
                  </a:p>
                </c:rich>
              </c:tx>
              <c:showVal val="1"/>
              <c:showCatNam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B5C4-40D0-B7F9-33434FDAC055}"/>
                </c:ext>
              </c:extLst>
            </c:dLbl>
            <c:dLbl>
              <c:idx val="4"/>
              <c:layout/>
              <c:tx>
                <c:rich>
                  <a:bodyPr/>
                  <a:lstStyle/>
                  <a:p>
                    <a:r>
                      <a:rPr lang="en-US"/>
                      <a:t>100%</a:t>
                    </a:r>
                  </a:p>
                </c:rich>
              </c:tx>
              <c:showVal val="1"/>
              <c:showCatNam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B5C4-40D0-B7F9-33434FDAC055}"/>
                </c:ext>
              </c:extLst>
            </c:dLbl>
            <c:dLbl>
              <c:idx val="5"/>
              <c:layout>
                <c:manualLayout>
                  <c:x val="4.4370493621739933E-3"/>
                  <c:y val="-2.7092400322670795E-2"/>
                </c:manualLayout>
              </c:layout>
              <c:tx>
                <c:rich>
                  <a:bodyPr/>
                  <a:lstStyle/>
                  <a:p>
                    <a:r>
                      <a:rPr lang="en-US"/>
                      <a:t>69%</a:t>
                    </a:r>
                  </a:p>
                </c:rich>
              </c:tx>
              <c:showVal val="1"/>
              <c:showCatNam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B5C4-40D0-B7F9-33434FDAC055}"/>
                </c:ext>
              </c:extLst>
            </c:dLbl>
            <c:dLbl>
              <c:idx val="6"/>
              <c:layout>
                <c:manualLayout>
                  <c:x val="1.3311148086522465E-2"/>
                  <c:y val="-4.2573771935625546E-2"/>
                </c:manualLayout>
              </c:layout>
              <c:tx>
                <c:rich>
                  <a:bodyPr/>
                  <a:lstStyle/>
                  <a:p>
                    <a:r>
                      <a:rPr lang="en-US" baseline="0"/>
                      <a:t>68%</a:t>
                    </a:r>
                    <a:endParaRPr lang="en-US"/>
                  </a:p>
                </c:rich>
              </c:tx>
              <c:showVal val="1"/>
              <c:showCatNam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B5C4-40D0-B7F9-33434FDAC055}"/>
                </c:ext>
              </c:extLst>
            </c:dLbl>
            <c:dLbl>
              <c:idx val="7"/>
              <c:layout/>
              <c:tx>
                <c:rich>
                  <a:bodyPr/>
                  <a:lstStyle/>
                  <a:p>
                    <a:r>
                      <a:rPr lang="en-US"/>
                      <a:t>100%</a:t>
                    </a:r>
                  </a:p>
                </c:rich>
              </c:tx>
              <c:showVal val="1"/>
              <c:showCatNam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B5C4-40D0-B7F9-33434FDAC055}"/>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t-EE"/>
              </a:p>
            </c:txPr>
            <c:showVal val="1"/>
            <c:showCatName val="1"/>
            <c:extLst xmlns:c16r2="http://schemas.microsoft.com/office/drawing/2015/06/char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Sheet1!$C$5:$C$12</c:f>
              <c:strCache>
                <c:ptCount val="8"/>
                <c:pt idx="0">
                  <c:v>A1</c:v>
                </c:pt>
                <c:pt idx="1">
                  <c:v>A2</c:v>
                </c:pt>
                <c:pt idx="2">
                  <c:v>A3</c:v>
                </c:pt>
                <c:pt idx="3">
                  <c:v>A4</c:v>
                </c:pt>
                <c:pt idx="4">
                  <c:v>O1</c:v>
                </c:pt>
                <c:pt idx="5">
                  <c:v>O2</c:v>
                </c:pt>
                <c:pt idx="6">
                  <c:v>O3</c:v>
                </c:pt>
                <c:pt idx="7">
                  <c:v>O4</c:v>
                </c:pt>
              </c:strCache>
            </c:strRef>
          </c:cat>
          <c:val>
            <c:numRef>
              <c:f>Sheet1!$F$5:$F$12</c:f>
              <c:numCache>
                <c:formatCode>General</c:formatCode>
                <c:ptCount val="8"/>
                <c:pt idx="0">
                  <c:v>4</c:v>
                </c:pt>
                <c:pt idx="1">
                  <c:v>15</c:v>
                </c:pt>
                <c:pt idx="2">
                  <c:v>26</c:v>
                </c:pt>
                <c:pt idx="3">
                  <c:v>3</c:v>
                </c:pt>
                <c:pt idx="4">
                  <c:v>3</c:v>
                </c:pt>
                <c:pt idx="5">
                  <c:v>49</c:v>
                </c:pt>
                <c:pt idx="6">
                  <c:v>15</c:v>
                </c:pt>
                <c:pt idx="7">
                  <c:v>3</c:v>
                </c:pt>
              </c:numCache>
            </c:numRef>
          </c:val>
          <c:extLst xmlns:c16r2="http://schemas.microsoft.com/office/drawing/2015/06/chart">
            <c:ext xmlns:c16="http://schemas.microsoft.com/office/drawing/2014/chart" uri="{C3380CC4-5D6E-409C-BE32-E72D297353CC}">
              <c16:uniqueId val="{0000000A-B5C4-40D0-B7F9-33434FDAC055}"/>
            </c:ext>
          </c:extLst>
        </c:ser>
        <c:dLbls/>
        <c:marker val="1"/>
        <c:axId val="76550912"/>
        <c:axId val="76552832"/>
        <c:extLst xmlns:c16r2="http://schemas.microsoft.com/office/drawing/2015/06/chart">
          <c:ext xmlns:c15="http://schemas.microsoft.com/office/drawing/2012/chart" uri="{02D57815-91ED-43cb-92C2-25804820EDAC}">
            <c15:filteredLineSeries>
              <c15:ser>
                <c:idx val="3"/>
                <c:order val="3"/>
                <c:tx>
                  <c:strRef>
                    <c:extLst>
                      <c:ext uri="{02D57815-91ED-43cb-92C2-25804820EDAC}">
                        <c15:formulaRef>
                          <c15:sqref>Sheet1!#REF!</c15:sqref>
                        </c15:formulaRef>
                      </c:ext>
                    </c:extLst>
                    <c:strCache>
                      <c:ptCount val="1"/>
                      <c:pt idx="0">
                        <c:v>#REF!</c:v>
                      </c:pt>
                    </c:strCache>
                  </c:strRef>
                </c:tx>
                <c:spPr>
                  <a:ln w="28575" cap="rnd">
                    <a:solidFill>
                      <a:schemeClr val="accent4"/>
                    </a:solidFill>
                    <a:round/>
                  </a:ln>
                  <a:effectLst/>
                </c:spPr>
                <c:marker>
                  <c:symbol val="none"/>
                </c:marker>
                <c:cat>
                  <c:strRef>
                    <c:extLst>
                      <c:ext uri="{02D57815-91ED-43cb-92C2-25804820EDAC}">
                        <c15:formulaRef>
                          <c15:sqref>Sheet1!$C$5:$C$12</c15:sqref>
                        </c15:formulaRef>
                      </c:ext>
                    </c:extLst>
                    <c:strCache>
                      <c:ptCount val="8"/>
                      <c:pt idx="0">
                        <c:v>A1</c:v>
                      </c:pt>
                      <c:pt idx="1">
                        <c:v>A2</c:v>
                      </c:pt>
                      <c:pt idx="2">
                        <c:v>A3</c:v>
                      </c:pt>
                      <c:pt idx="3">
                        <c:v>A4</c:v>
                      </c:pt>
                      <c:pt idx="4">
                        <c:v>O1</c:v>
                      </c:pt>
                      <c:pt idx="5">
                        <c:v>O2</c:v>
                      </c:pt>
                      <c:pt idx="6">
                        <c:v>O3</c:v>
                      </c:pt>
                      <c:pt idx="7">
                        <c:v>O4</c:v>
                      </c:pt>
                    </c:strCache>
                  </c:strRef>
                </c:cat>
                <c:val>
                  <c:numRef>
                    <c:extLst>
                      <c:ext uri="{02D57815-91ED-43cb-92C2-25804820EDAC}">
                        <c15:formulaRef>
                          <c15:sqref>Sheet1!#REF!</c15:sqref>
                        </c15:formulaRef>
                      </c:ext>
                    </c:extLst>
                    <c:numCache>
                      <c:formatCode>General</c:formatCode>
                      <c:ptCount val="1"/>
                      <c:pt idx="0">
                        <c:v>1</c:v>
                      </c:pt>
                    </c:numCache>
                  </c:numRef>
                </c:val>
                <c:smooth val="0"/>
                <c:extLst>
                  <c:ext xmlns:c16="http://schemas.microsoft.com/office/drawing/2014/chart" uri="{C3380CC4-5D6E-409C-BE32-E72D297353CC}">
                    <c16:uniqueId val="{0000000B-B5C4-40D0-B7F9-33434FDAC055}"/>
                  </c:ext>
                </c:extLst>
              </c15:ser>
            </c15:filteredLineSeries>
          </c:ext>
        </c:extLst>
      </c:lineChart>
      <c:catAx>
        <c:axId val="76550912"/>
        <c:scaling>
          <c:orientation val="minMax"/>
        </c:scaling>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t-EE"/>
                  <a:t>TV ametikohtade jaotus vastavalt nõutavale SVÕ tasemele</a:t>
                </a:r>
              </a:p>
            </c:rich>
          </c:tx>
          <c:layout/>
          <c:spPr>
            <a:noFill/>
            <a:ln>
              <a:noFill/>
            </a:ln>
            <a:effectLst/>
          </c:spPr>
        </c:title>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t-EE"/>
          </a:p>
        </c:txPr>
        <c:crossAx val="76552832"/>
        <c:crosses val="autoZero"/>
        <c:auto val="1"/>
        <c:lblAlgn val="ctr"/>
        <c:lblOffset val="100"/>
      </c:catAx>
      <c:valAx>
        <c:axId val="76552832"/>
        <c:scaling>
          <c:orientation val="minMax"/>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t-EE"/>
                  <a:t>TV</a:t>
                </a:r>
                <a:r>
                  <a:rPr lang="et-EE" baseline="0"/>
                  <a:t> ametikohtade arv</a:t>
                </a:r>
                <a:endParaRPr lang="en-US"/>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t-EE"/>
          </a:p>
        </c:txPr>
        <c:crossAx val="76550912"/>
        <c:crosses val="autoZero"/>
        <c:crossBetween val="between"/>
      </c:valAx>
      <c:spPr>
        <a:noFill/>
        <a:ln>
          <a:noFill/>
        </a:ln>
        <a:effectLst/>
      </c:spPr>
    </c:plotArea>
    <c:legend>
      <c:legendPos val="b"/>
      <c:layout/>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t-EE"/>
        </a:p>
      </c:txPr>
    </c:legend>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t-EE"/>
    </a:p>
  </c:txPr>
  <c:externalData r:id="rId1"/>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t-EE"/>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BE6548E-7602-4A59-BEB2-1507C089EFAB}" type="datetimeFigureOut">
              <a:rPr lang="et-EE" smtClean="0"/>
              <a:pPr/>
              <a:t>30.05.2018</a:t>
            </a:fld>
            <a:endParaRPr lang="et-EE"/>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t-EE"/>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t-EE"/>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A926E1B6-9CEA-45FF-970B-8C6C79F18DF7}" type="slidenum">
              <a:rPr lang="et-EE" smtClean="0"/>
              <a:pPr/>
              <a:t>‹#›</a:t>
            </a:fld>
            <a:endParaRPr lang="et-EE"/>
          </a:p>
        </p:txBody>
      </p:sp>
    </p:spTree>
    <p:extLst>
      <p:ext uri="{BB962C8B-B14F-4D97-AF65-F5344CB8AC3E}">
        <p14:creationId xmlns:p14="http://schemas.microsoft.com/office/powerpoint/2010/main" xmlns="" val="1096609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t-EE" dirty="0"/>
          </a:p>
        </p:txBody>
      </p:sp>
      <p:sp>
        <p:nvSpPr>
          <p:cNvPr id="4" name="Slide Number Placeholder 3"/>
          <p:cNvSpPr>
            <a:spLocks noGrp="1"/>
          </p:cNvSpPr>
          <p:nvPr>
            <p:ph type="sldNum" sz="quarter" idx="10"/>
          </p:nvPr>
        </p:nvSpPr>
        <p:spPr/>
        <p:txBody>
          <a:bodyPr/>
          <a:lstStyle/>
          <a:p>
            <a:fld id="{A926E1B6-9CEA-45FF-970B-8C6C79F18DF7}" type="slidenum">
              <a:rPr lang="et-EE" smtClean="0"/>
              <a:pPr/>
              <a:t>1</a:t>
            </a:fld>
            <a:endParaRPr lang="et-E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10"/>
          </p:nvPr>
        </p:nvSpPr>
        <p:spPr/>
        <p:txBody>
          <a:bodyPr/>
          <a:lstStyle/>
          <a:p>
            <a:fld id="{A926E1B6-9CEA-45FF-970B-8C6C79F18DF7}" type="slidenum">
              <a:rPr lang="et-EE" smtClean="0"/>
              <a:pPr/>
              <a:t>10</a:t>
            </a:fld>
            <a:endParaRPr lang="et-EE"/>
          </a:p>
        </p:txBody>
      </p:sp>
    </p:spTree>
    <p:extLst>
      <p:ext uri="{BB962C8B-B14F-4D97-AF65-F5344CB8AC3E}">
        <p14:creationId xmlns:p14="http://schemas.microsoft.com/office/powerpoint/2010/main" xmlns="" val="15530915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4105" name="Rectangle 9"/>
          <p:cNvSpPr>
            <a:spLocks noGrp="1" noChangeArrowheads="1"/>
          </p:cNvSpPr>
          <p:nvPr>
            <p:ph type="ctrTitle" sz="quarter"/>
          </p:nvPr>
        </p:nvSpPr>
        <p:spPr>
          <a:xfrm>
            <a:off x="685800" y="2743200"/>
            <a:ext cx="7772400" cy="762000"/>
          </a:xfrm>
        </p:spPr>
        <p:txBody>
          <a:bodyPr/>
          <a:lstStyle>
            <a:lvl1pPr algn="ctr">
              <a:defRPr/>
            </a:lvl1pPr>
          </a:lstStyle>
          <a:p>
            <a:r>
              <a:rPr lang="et-EE"/>
              <a:t>Pealkiri</a:t>
            </a:r>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23025" y="917575"/>
            <a:ext cx="1943100" cy="5178425"/>
          </a:xfrm>
        </p:spPr>
        <p:txBody>
          <a:bodyPr vert="eaVert"/>
          <a:lstStyle/>
          <a:p>
            <a:r>
              <a:rPr lang="en-US"/>
              <a:t>Click to edit Master title style</a:t>
            </a:r>
            <a:endParaRPr lang="et-EE"/>
          </a:p>
        </p:txBody>
      </p:sp>
      <p:sp>
        <p:nvSpPr>
          <p:cNvPr id="3" name="Vertical Text Placeholder 2"/>
          <p:cNvSpPr>
            <a:spLocks noGrp="1"/>
          </p:cNvSpPr>
          <p:nvPr>
            <p:ph type="body" orient="vert" idx="1"/>
          </p:nvPr>
        </p:nvSpPr>
        <p:spPr>
          <a:xfrm>
            <a:off x="593725" y="917575"/>
            <a:ext cx="5676900" cy="51784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t-E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Content Placeholder 2"/>
          <p:cNvSpPr>
            <a:spLocks noGrp="1"/>
          </p:cNvSpPr>
          <p:nvPr>
            <p:ph sz="half" idx="1"/>
          </p:nvPr>
        </p:nvSpPr>
        <p:spPr>
          <a:xfrm>
            <a:off x="593725"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Content Placeholder 3"/>
          <p:cNvSpPr>
            <a:spLocks noGrp="1"/>
          </p:cNvSpPr>
          <p:nvPr>
            <p:ph sz="half" idx="2"/>
          </p:nvPr>
        </p:nvSpPr>
        <p:spPr>
          <a:xfrm>
            <a:off x="4556125"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t-E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t-E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t-E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t-EE"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9"/>
          <p:cNvSpPr>
            <a:spLocks noGrp="1" noChangeArrowheads="1"/>
          </p:cNvSpPr>
          <p:nvPr>
            <p:ph type="title"/>
          </p:nvPr>
        </p:nvSpPr>
        <p:spPr bwMode="auto">
          <a:xfrm>
            <a:off x="593725" y="917575"/>
            <a:ext cx="77724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t-EE"/>
              <a:t>Pealkiri</a:t>
            </a:r>
            <a:endParaRPr lang="en-GB"/>
          </a:p>
        </p:txBody>
      </p:sp>
      <p:sp>
        <p:nvSpPr>
          <p:cNvPr id="1027" name="Rectangle 10"/>
          <p:cNvSpPr>
            <a:spLocks noGrp="1" noChangeArrowheads="1"/>
          </p:cNvSpPr>
          <p:nvPr>
            <p:ph type="body" idx="1"/>
          </p:nvPr>
        </p:nvSpPr>
        <p:spPr bwMode="auto">
          <a:xfrm>
            <a:off x="593725"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t-EE"/>
              <a:t>Sisutekst</a:t>
            </a:r>
            <a:endParaRPr lang="en-GB"/>
          </a:p>
          <a:p>
            <a:pPr lvl="1"/>
            <a:r>
              <a:rPr lang="et-EE"/>
              <a:t>Teine aste</a:t>
            </a:r>
            <a:endParaRPr lang="en-GB"/>
          </a:p>
          <a:p>
            <a:pPr lvl="2"/>
            <a:r>
              <a:rPr lang="et-EE"/>
              <a:t>Kolmas aste</a:t>
            </a:r>
            <a:endParaRPr lang="en-GB"/>
          </a:p>
          <a:p>
            <a:pPr lvl="3"/>
            <a:r>
              <a:rPr lang="et-EE"/>
              <a:t>Neljas aste</a:t>
            </a:r>
            <a:endParaRPr lang="en-GB"/>
          </a:p>
          <a:p>
            <a:pPr lvl="4"/>
            <a:r>
              <a:rPr lang="et-EE"/>
              <a:t>Viies aste</a:t>
            </a:r>
            <a:endParaRPr lang="en-GB"/>
          </a:p>
        </p:txBody>
      </p:sp>
    </p:spTree>
  </p:cSld>
  <p:clrMap bg1="lt1" tx1="dk1" bg2="lt2" tx2="dk2" accent1="accent1" accent2="accent2" accent3="accent3" accent4="accent4" accent5="accent5" accent6="accent6" hlink="hlink" folHlink="folHlink"/>
  <p:sldLayoutIdLst>
    <p:sldLayoutId id="2147483695"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hdr="0" dt="0"/>
  <p:txStyles>
    <p:titleStyle>
      <a:lvl1pPr algn="l" rtl="0" eaLnBrk="0" fontAlgn="base" hangingPunct="0">
        <a:spcBef>
          <a:spcPct val="0"/>
        </a:spcBef>
        <a:spcAft>
          <a:spcPct val="0"/>
        </a:spcAft>
        <a:defRPr sz="2800" b="1">
          <a:solidFill>
            <a:srgbClr val="003366"/>
          </a:solidFill>
          <a:latin typeface="+mj-lt"/>
          <a:ea typeface="+mj-ea"/>
          <a:cs typeface="+mj-cs"/>
        </a:defRPr>
      </a:lvl1pPr>
      <a:lvl2pPr algn="l" rtl="0" eaLnBrk="0" fontAlgn="base" hangingPunct="0">
        <a:spcBef>
          <a:spcPct val="0"/>
        </a:spcBef>
        <a:spcAft>
          <a:spcPct val="0"/>
        </a:spcAft>
        <a:defRPr sz="2800" b="1">
          <a:solidFill>
            <a:srgbClr val="003366"/>
          </a:solidFill>
          <a:latin typeface="Arial" charset="0"/>
          <a:cs typeface="Times New Roman" charset="0"/>
        </a:defRPr>
      </a:lvl2pPr>
      <a:lvl3pPr algn="l" rtl="0" eaLnBrk="0" fontAlgn="base" hangingPunct="0">
        <a:spcBef>
          <a:spcPct val="0"/>
        </a:spcBef>
        <a:spcAft>
          <a:spcPct val="0"/>
        </a:spcAft>
        <a:defRPr sz="2800" b="1">
          <a:solidFill>
            <a:srgbClr val="003366"/>
          </a:solidFill>
          <a:latin typeface="Arial" charset="0"/>
          <a:cs typeface="Times New Roman" charset="0"/>
        </a:defRPr>
      </a:lvl3pPr>
      <a:lvl4pPr algn="l" rtl="0" eaLnBrk="0" fontAlgn="base" hangingPunct="0">
        <a:spcBef>
          <a:spcPct val="0"/>
        </a:spcBef>
        <a:spcAft>
          <a:spcPct val="0"/>
        </a:spcAft>
        <a:defRPr sz="2800" b="1">
          <a:solidFill>
            <a:srgbClr val="003366"/>
          </a:solidFill>
          <a:latin typeface="Arial" charset="0"/>
          <a:cs typeface="Times New Roman" charset="0"/>
        </a:defRPr>
      </a:lvl4pPr>
      <a:lvl5pPr algn="l" rtl="0" eaLnBrk="0" fontAlgn="base" hangingPunct="0">
        <a:spcBef>
          <a:spcPct val="0"/>
        </a:spcBef>
        <a:spcAft>
          <a:spcPct val="0"/>
        </a:spcAft>
        <a:defRPr sz="2800" b="1">
          <a:solidFill>
            <a:srgbClr val="003366"/>
          </a:solidFill>
          <a:latin typeface="Arial" charset="0"/>
          <a:cs typeface="Times New Roman" charset="0"/>
        </a:defRPr>
      </a:lvl5pPr>
      <a:lvl6pPr marL="457200" algn="l" rtl="0" fontAlgn="base">
        <a:spcBef>
          <a:spcPct val="0"/>
        </a:spcBef>
        <a:spcAft>
          <a:spcPct val="0"/>
        </a:spcAft>
        <a:defRPr sz="2800" b="1">
          <a:solidFill>
            <a:srgbClr val="003366"/>
          </a:solidFill>
          <a:latin typeface="Arial" charset="0"/>
          <a:cs typeface="Times New Roman" charset="0"/>
        </a:defRPr>
      </a:lvl6pPr>
      <a:lvl7pPr marL="914400" algn="l" rtl="0" fontAlgn="base">
        <a:spcBef>
          <a:spcPct val="0"/>
        </a:spcBef>
        <a:spcAft>
          <a:spcPct val="0"/>
        </a:spcAft>
        <a:defRPr sz="2800" b="1">
          <a:solidFill>
            <a:srgbClr val="003366"/>
          </a:solidFill>
          <a:latin typeface="Arial" charset="0"/>
          <a:cs typeface="Times New Roman" charset="0"/>
        </a:defRPr>
      </a:lvl7pPr>
      <a:lvl8pPr marL="1371600" algn="l" rtl="0" fontAlgn="base">
        <a:spcBef>
          <a:spcPct val="0"/>
        </a:spcBef>
        <a:spcAft>
          <a:spcPct val="0"/>
        </a:spcAft>
        <a:defRPr sz="2800" b="1">
          <a:solidFill>
            <a:srgbClr val="003366"/>
          </a:solidFill>
          <a:latin typeface="Arial" charset="0"/>
          <a:cs typeface="Times New Roman" charset="0"/>
        </a:defRPr>
      </a:lvl8pPr>
      <a:lvl9pPr marL="1828800" algn="l" rtl="0" fontAlgn="base">
        <a:spcBef>
          <a:spcPct val="0"/>
        </a:spcBef>
        <a:spcAft>
          <a:spcPct val="0"/>
        </a:spcAft>
        <a:defRPr sz="2800" b="1">
          <a:solidFill>
            <a:srgbClr val="003366"/>
          </a:solidFill>
          <a:latin typeface="Arial" charset="0"/>
          <a:cs typeface="Times New Roman" charset="0"/>
        </a:defRPr>
      </a:lvl9pPr>
    </p:titleStyle>
    <p:bodyStyle>
      <a:lvl1pPr marL="342900" indent="-342900" algn="l" rtl="0" eaLnBrk="0" fontAlgn="base" hangingPunct="0">
        <a:spcBef>
          <a:spcPct val="20000"/>
        </a:spcBef>
        <a:spcAft>
          <a:spcPct val="0"/>
        </a:spcAft>
        <a:buChar char="•"/>
        <a:defRPr sz="2000">
          <a:solidFill>
            <a:srgbClr val="003366"/>
          </a:solidFill>
          <a:latin typeface="+mn-lt"/>
          <a:ea typeface="+mn-ea"/>
          <a:cs typeface="+mn-cs"/>
        </a:defRPr>
      </a:lvl1pPr>
      <a:lvl2pPr marL="742950" indent="-285750" algn="l" rtl="0" eaLnBrk="0" fontAlgn="base" hangingPunct="0">
        <a:spcBef>
          <a:spcPct val="20000"/>
        </a:spcBef>
        <a:spcAft>
          <a:spcPct val="0"/>
        </a:spcAft>
        <a:buChar char="–"/>
        <a:defRPr>
          <a:solidFill>
            <a:srgbClr val="003366"/>
          </a:solidFill>
          <a:latin typeface="+mn-lt"/>
        </a:defRPr>
      </a:lvl2pPr>
      <a:lvl3pPr marL="1143000" indent="-228600" algn="l" rtl="0" eaLnBrk="0" fontAlgn="base" hangingPunct="0">
        <a:spcBef>
          <a:spcPct val="20000"/>
        </a:spcBef>
        <a:spcAft>
          <a:spcPct val="0"/>
        </a:spcAft>
        <a:buChar char="•"/>
        <a:defRPr sz="1600">
          <a:solidFill>
            <a:srgbClr val="003366"/>
          </a:solidFill>
          <a:latin typeface="+mn-lt"/>
        </a:defRPr>
      </a:lvl3pPr>
      <a:lvl4pPr marL="1600200" indent="-228600" algn="l" rtl="0" eaLnBrk="0" fontAlgn="base" hangingPunct="0">
        <a:spcBef>
          <a:spcPct val="20000"/>
        </a:spcBef>
        <a:spcAft>
          <a:spcPct val="0"/>
        </a:spcAft>
        <a:buChar char="–"/>
        <a:defRPr sz="1600">
          <a:solidFill>
            <a:srgbClr val="003366"/>
          </a:solidFill>
          <a:latin typeface="+mn-lt"/>
        </a:defRPr>
      </a:lvl4pPr>
      <a:lvl5pPr marL="2057400" indent="-228600" algn="l" rtl="0" eaLnBrk="0" fontAlgn="base" hangingPunct="0">
        <a:spcBef>
          <a:spcPct val="20000"/>
        </a:spcBef>
        <a:spcAft>
          <a:spcPct val="0"/>
        </a:spcAft>
        <a:buChar char="»"/>
        <a:defRPr sz="1600">
          <a:solidFill>
            <a:srgbClr val="003366"/>
          </a:solidFill>
          <a:latin typeface="+mn-lt"/>
        </a:defRPr>
      </a:lvl5pPr>
      <a:lvl6pPr marL="2514600" indent="-228600" algn="l" rtl="0" fontAlgn="base">
        <a:spcBef>
          <a:spcPct val="20000"/>
        </a:spcBef>
        <a:spcAft>
          <a:spcPct val="0"/>
        </a:spcAft>
        <a:buChar char="»"/>
        <a:defRPr sz="1600">
          <a:solidFill>
            <a:srgbClr val="003366"/>
          </a:solidFill>
          <a:latin typeface="+mn-lt"/>
        </a:defRPr>
      </a:lvl6pPr>
      <a:lvl7pPr marL="2971800" indent="-228600" algn="l" rtl="0" fontAlgn="base">
        <a:spcBef>
          <a:spcPct val="20000"/>
        </a:spcBef>
        <a:spcAft>
          <a:spcPct val="0"/>
        </a:spcAft>
        <a:buChar char="»"/>
        <a:defRPr sz="1600">
          <a:solidFill>
            <a:srgbClr val="003366"/>
          </a:solidFill>
          <a:latin typeface="+mn-lt"/>
        </a:defRPr>
      </a:lvl7pPr>
      <a:lvl8pPr marL="3429000" indent="-228600" algn="l" rtl="0" fontAlgn="base">
        <a:spcBef>
          <a:spcPct val="20000"/>
        </a:spcBef>
        <a:spcAft>
          <a:spcPct val="0"/>
        </a:spcAft>
        <a:buChar char="»"/>
        <a:defRPr sz="1600">
          <a:solidFill>
            <a:srgbClr val="003366"/>
          </a:solidFill>
          <a:latin typeface="+mn-lt"/>
        </a:defRPr>
      </a:lvl8pPr>
      <a:lvl9pPr marL="3886200" indent="-228600" algn="l" rtl="0" fontAlgn="base">
        <a:spcBef>
          <a:spcPct val="20000"/>
        </a:spcBef>
        <a:spcAft>
          <a:spcPct val="0"/>
        </a:spcAft>
        <a:buChar char="»"/>
        <a:defRPr sz="1600">
          <a:solidFill>
            <a:srgbClr val="003366"/>
          </a:solidFill>
          <a:latin typeface="+mn-lt"/>
        </a:defRPr>
      </a:lvl9pPr>
    </p:bodyStyle>
    <p:other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Office_Excel_Worksheet1.xlsx"/><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package" Target="../embeddings/Microsoft_Office_Excel_Worksheet2.xlsx"/></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sz="quarter"/>
          </p:nvPr>
        </p:nvSpPr>
        <p:spPr>
          <a:xfrm>
            <a:off x="685800" y="2348880"/>
            <a:ext cx="7772400" cy="1261864"/>
          </a:xfrm>
        </p:spPr>
        <p:txBody>
          <a:bodyPr/>
          <a:lstStyle/>
          <a:p>
            <a:r>
              <a:rPr lang="et-EE" dirty="0"/>
              <a:t>Kaitseliidu valmisolek täita </a:t>
            </a:r>
            <a:r>
              <a:rPr lang="et-EE" dirty="0" smtClean="0"/>
              <a:t>riigikaitse </a:t>
            </a:r>
            <a:r>
              <a:rPr lang="et-EE" dirty="0"/>
              <a:t>arengukavas </a:t>
            </a:r>
            <a:r>
              <a:rPr lang="et-EE" dirty="0" smtClean="0"/>
              <a:t>ette nähtud </a:t>
            </a:r>
            <a:r>
              <a:rPr lang="et-EE" dirty="0"/>
              <a:t>ülesandeid</a:t>
            </a:r>
          </a:p>
        </p:txBody>
      </p:sp>
      <p:sp>
        <p:nvSpPr>
          <p:cNvPr id="5" name="TextBox 4">
            <a:extLst>
              <a:ext uri="{FF2B5EF4-FFF2-40B4-BE49-F238E27FC236}">
                <a16:creationId xmlns:a16="http://schemas.microsoft.com/office/drawing/2014/main" xmlns="" id="{2972493C-379C-4302-9D92-618FBC886D8D}"/>
              </a:ext>
            </a:extLst>
          </p:cNvPr>
          <p:cNvSpPr txBox="1"/>
          <p:nvPr/>
        </p:nvSpPr>
        <p:spPr>
          <a:xfrm>
            <a:off x="5508104" y="995283"/>
            <a:ext cx="3352800" cy="1107996"/>
          </a:xfrm>
          <a:prstGeom prst="rect">
            <a:avLst/>
          </a:prstGeom>
          <a:noFill/>
        </p:spPr>
        <p:txBody>
          <a:bodyPr wrap="square" rtlCol="0">
            <a:spAutoFit/>
          </a:bodyPr>
          <a:lstStyle/>
          <a:p>
            <a:pPr algn="r"/>
            <a:r>
              <a:rPr lang="et-EE" sz="1100" dirty="0">
                <a:latin typeface="Times New Roman" panose="02020603050405020304" pitchFamily="18" charset="0"/>
                <a:cs typeface="Times New Roman" panose="02020603050405020304" pitchFamily="18" charset="0"/>
              </a:rPr>
              <a:t>ASUTUSESISESEKS KASUTAMISEKS</a:t>
            </a:r>
          </a:p>
          <a:p>
            <a:pPr algn="r"/>
            <a:endParaRPr lang="et-EE" sz="1100" dirty="0">
              <a:latin typeface="Times New Roman" panose="02020603050405020304" pitchFamily="18" charset="0"/>
              <a:cs typeface="Times New Roman" panose="02020603050405020304" pitchFamily="18" charset="0"/>
            </a:endParaRPr>
          </a:p>
          <a:p>
            <a:pPr algn="r"/>
            <a:r>
              <a:rPr lang="et-EE" sz="1100" dirty="0">
                <a:latin typeface="Times New Roman" panose="02020603050405020304" pitchFamily="18" charset="0"/>
                <a:cs typeface="Times New Roman" panose="02020603050405020304" pitchFamily="18" charset="0"/>
              </a:rPr>
              <a:t>15.05.2018–15.05.2023</a:t>
            </a:r>
          </a:p>
          <a:p>
            <a:pPr algn="r"/>
            <a:endParaRPr lang="et-EE" sz="1100" dirty="0">
              <a:latin typeface="Times New Roman" panose="02020603050405020304" pitchFamily="18" charset="0"/>
              <a:cs typeface="Times New Roman" panose="02020603050405020304" pitchFamily="18" charset="0"/>
            </a:endParaRPr>
          </a:p>
          <a:p>
            <a:pPr algn="r"/>
            <a:r>
              <a:rPr lang="et-EE" sz="1100" dirty="0">
                <a:latin typeface="Times New Roman" panose="02020603050405020304" pitchFamily="18" charset="0"/>
                <a:cs typeface="Times New Roman" panose="02020603050405020304" pitchFamily="18" charset="0"/>
              </a:rPr>
              <a:t>Avaliku teabe seadus § 35 lg 1 p 3</a:t>
            </a:r>
            <a:r>
              <a:rPr lang="et-EE" sz="1100" baseline="30000" dirty="0">
                <a:latin typeface="Times New Roman" panose="02020603050405020304" pitchFamily="18" charset="0"/>
                <a:cs typeface="Times New Roman" panose="02020603050405020304" pitchFamily="18" charset="0"/>
              </a:rPr>
              <a:t>1 </a:t>
            </a:r>
            <a:r>
              <a:rPr lang="et-EE" sz="1100" dirty="0">
                <a:latin typeface="Times New Roman" panose="02020603050405020304" pitchFamily="18" charset="0"/>
                <a:cs typeface="Times New Roman" panose="02020603050405020304" pitchFamily="18" charset="0"/>
              </a:rPr>
              <a:t>ja 4</a:t>
            </a:r>
            <a:endParaRPr lang="et-EE" sz="1100" baseline="30000" dirty="0"/>
          </a:p>
          <a:p>
            <a:endParaRPr lang="et-EE" sz="1100" dirty="0">
              <a:latin typeface="Times New Roman" panose="02020603050405020304" pitchFamily="18" charset="0"/>
              <a:cs typeface="Times New Roman" panose="02020603050405020304" pitchFamily="18" charset="0"/>
            </a:endParaRPr>
          </a:p>
        </p:txBody>
      </p:sp>
      <p:sp>
        <p:nvSpPr>
          <p:cNvPr id="4" name="Title 1">
            <a:extLst>
              <a:ext uri="{FF2B5EF4-FFF2-40B4-BE49-F238E27FC236}">
                <a16:creationId xmlns:a16="http://schemas.microsoft.com/office/drawing/2014/main" xmlns="" id="{9B747DB6-3920-4BB9-AC35-25FC0614445D}"/>
              </a:ext>
            </a:extLst>
          </p:cNvPr>
          <p:cNvSpPr txBox="1">
            <a:spLocks/>
          </p:cNvSpPr>
          <p:nvPr/>
        </p:nvSpPr>
        <p:spPr bwMode="auto">
          <a:xfrm>
            <a:off x="685800" y="3175248"/>
            <a:ext cx="7772400" cy="126186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800" b="1">
                <a:solidFill>
                  <a:srgbClr val="003366"/>
                </a:solidFill>
                <a:latin typeface="+mj-lt"/>
                <a:ea typeface="+mj-ea"/>
                <a:cs typeface="+mj-cs"/>
              </a:defRPr>
            </a:lvl1pPr>
            <a:lvl2pPr algn="l" rtl="0" eaLnBrk="0" fontAlgn="base" hangingPunct="0">
              <a:spcBef>
                <a:spcPct val="0"/>
              </a:spcBef>
              <a:spcAft>
                <a:spcPct val="0"/>
              </a:spcAft>
              <a:defRPr sz="2800" b="1">
                <a:solidFill>
                  <a:srgbClr val="003366"/>
                </a:solidFill>
                <a:latin typeface="Arial" charset="0"/>
                <a:cs typeface="Times New Roman" charset="0"/>
              </a:defRPr>
            </a:lvl2pPr>
            <a:lvl3pPr algn="l" rtl="0" eaLnBrk="0" fontAlgn="base" hangingPunct="0">
              <a:spcBef>
                <a:spcPct val="0"/>
              </a:spcBef>
              <a:spcAft>
                <a:spcPct val="0"/>
              </a:spcAft>
              <a:defRPr sz="2800" b="1">
                <a:solidFill>
                  <a:srgbClr val="003366"/>
                </a:solidFill>
                <a:latin typeface="Arial" charset="0"/>
                <a:cs typeface="Times New Roman" charset="0"/>
              </a:defRPr>
            </a:lvl3pPr>
            <a:lvl4pPr algn="l" rtl="0" eaLnBrk="0" fontAlgn="base" hangingPunct="0">
              <a:spcBef>
                <a:spcPct val="0"/>
              </a:spcBef>
              <a:spcAft>
                <a:spcPct val="0"/>
              </a:spcAft>
              <a:defRPr sz="2800" b="1">
                <a:solidFill>
                  <a:srgbClr val="003366"/>
                </a:solidFill>
                <a:latin typeface="Arial" charset="0"/>
                <a:cs typeface="Times New Roman" charset="0"/>
              </a:defRPr>
            </a:lvl4pPr>
            <a:lvl5pPr algn="l" rtl="0" eaLnBrk="0" fontAlgn="base" hangingPunct="0">
              <a:spcBef>
                <a:spcPct val="0"/>
              </a:spcBef>
              <a:spcAft>
                <a:spcPct val="0"/>
              </a:spcAft>
              <a:defRPr sz="2800" b="1">
                <a:solidFill>
                  <a:srgbClr val="003366"/>
                </a:solidFill>
                <a:latin typeface="Arial" charset="0"/>
                <a:cs typeface="Times New Roman" charset="0"/>
              </a:defRPr>
            </a:lvl5pPr>
            <a:lvl6pPr marL="457200" algn="l" rtl="0" fontAlgn="base">
              <a:spcBef>
                <a:spcPct val="0"/>
              </a:spcBef>
              <a:spcAft>
                <a:spcPct val="0"/>
              </a:spcAft>
              <a:defRPr sz="2800" b="1">
                <a:solidFill>
                  <a:srgbClr val="003366"/>
                </a:solidFill>
                <a:latin typeface="Arial" charset="0"/>
                <a:cs typeface="Times New Roman" charset="0"/>
              </a:defRPr>
            </a:lvl6pPr>
            <a:lvl7pPr marL="914400" algn="l" rtl="0" fontAlgn="base">
              <a:spcBef>
                <a:spcPct val="0"/>
              </a:spcBef>
              <a:spcAft>
                <a:spcPct val="0"/>
              </a:spcAft>
              <a:defRPr sz="2800" b="1">
                <a:solidFill>
                  <a:srgbClr val="003366"/>
                </a:solidFill>
                <a:latin typeface="Arial" charset="0"/>
                <a:cs typeface="Times New Roman" charset="0"/>
              </a:defRPr>
            </a:lvl7pPr>
            <a:lvl8pPr marL="1371600" algn="l" rtl="0" fontAlgn="base">
              <a:spcBef>
                <a:spcPct val="0"/>
              </a:spcBef>
              <a:spcAft>
                <a:spcPct val="0"/>
              </a:spcAft>
              <a:defRPr sz="2800" b="1">
                <a:solidFill>
                  <a:srgbClr val="003366"/>
                </a:solidFill>
                <a:latin typeface="Arial" charset="0"/>
                <a:cs typeface="Times New Roman" charset="0"/>
              </a:defRPr>
            </a:lvl8pPr>
            <a:lvl9pPr marL="1828800" algn="l" rtl="0" fontAlgn="base">
              <a:spcBef>
                <a:spcPct val="0"/>
              </a:spcBef>
              <a:spcAft>
                <a:spcPct val="0"/>
              </a:spcAft>
              <a:defRPr sz="2800" b="1">
                <a:solidFill>
                  <a:srgbClr val="003366"/>
                </a:solidFill>
                <a:latin typeface="Arial" charset="0"/>
                <a:cs typeface="Times New Roman" charset="0"/>
              </a:defRPr>
            </a:lvl9pPr>
          </a:lstStyle>
          <a:p>
            <a:r>
              <a:rPr lang="et-EE" sz="1600" b="0" i="1" kern="0" dirty="0"/>
              <a:t>Kas Kaitseliidu </a:t>
            </a:r>
            <a:r>
              <a:rPr lang="et-EE" sz="1600" b="0" i="1" kern="0" dirty="0" smtClean="0"/>
              <a:t>mehitamis-</a:t>
            </a:r>
            <a:r>
              <a:rPr lang="et-EE" sz="1600" b="0" i="1" kern="0" dirty="0"/>
              <a:t>, </a:t>
            </a:r>
            <a:r>
              <a:rPr lang="et-EE" sz="1600" b="0" i="1" kern="0" dirty="0" smtClean="0"/>
              <a:t>varustamis- </a:t>
            </a:r>
            <a:r>
              <a:rPr lang="et-EE" sz="1600" b="0" i="1" kern="0" dirty="0"/>
              <a:t>ja väljaõppesüsteem tagab valmisoleku </a:t>
            </a:r>
            <a:r>
              <a:rPr lang="et-EE" sz="1600" b="0" i="1" kern="0" dirty="0" smtClean="0"/>
              <a:t>r</a:t>
            </a:r>
            <a:r>
              <a:rPr lang="et-EE" sz="1600" b="0" i="1" kern="0" dirty="0" smtClean="0"/>
              <a:t>iigikaitse </a:t>
            </a:r>
            <a:r>
              <a:rPr lang="et-EE" sz="1600" b="0" i="1" kern="0" dirty="0"/>
              <a:t>arengukavas pandud ülesannete täitmiseks?</a:t>
            </a:r>
          </a:p>
        </p:txBody>
      </p:sp>
      <p:sp>
        <p:nvSpPr>
          <p:cNvPr id="6" name="Title 1">
            <a:extLst>
              <a:ext uri="{FF2B5EF4-FFF2-40B4-BE49-F238E27FC236}">
                <a16:creationId xmlns:a16="http://schemas.microsoft.com/office/drawing/2014/main" xmlns="" id="{5BC85989-EECA-4229-8660-AA10E0C138A8}"/>
              </a:ext>
            </a:extLst>
          </p:cNvPr>
          <p:cNvSpPr txBox="1">
            <a:spLocks/>
          </p:cNvSpPr>
          <p:nvPr/>
        </p:nvSpPr>
        <p:spPr bwMode="auto">
          <a:xfrm>
            <a:off x="827584" y="4615989"/>
            <a:ext cx="7772400" cy="126186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800" b="1">
                <a:solidFill>
                  <a:srgbClr val="003366"/>
                </a:solidFill>
                <a:latin typeface="+mj-lt"/>
                <a:ea typeface="+mj-ea"/>
                <a:cs typeface="+mj-cs"/>
              </a:defRPr>
            </a:lvl1pPr>
            <a:lvl2pPr algn="l" rtl="0" eaLnBrk="0" fontAlgn="base" hangingPunct="0">
              <a:spcBef>
                <a:spcPct val="0"/>
              </a:spcBef>
              <a:spcAft>
                <a:spcPct val="0"/>
              </a:spcAft>
              <a:defRPr sz="2800" b="1">
                <a:solidFill>
                  <a:srgbClr val="003366"/>
                </a:solidFill>
                <a:latin typeface="Arial" charset="0"/>
                <a:cs typeface="Times New Roman" charset="0"/>
              </a:defRPr>
            </a:lvl2pPr>
            <a:lvl3pPr algn="l" rtl="0" eaLnBrk="0" fontAlgn="base" hangingPunct="0">
              <a:spcBef>
                <a:spcPct val="0"/>
              </a:spcBef>
              <a:spcAft>
                <a:spcPct val="0"/>
              </a:spcAft>
              <a:defRPr sz="2800" b="1">
                <a:solidFill>
                  <a:srgbClr val="003366"/>
                </a:solidFill>
                <a:latin typeface="Arial" charset="0"/>
                <a:cs typeface="Times New Roman" charset="0"/>
              </a:defRPr>
            </a:lvl3pPr>
            <a:lvl4pPr algn="l" rtl="0" eaLnBrk="0" fontAlgn="base" hangingPunct="0">
              <a:spcBef>
                <a:spcPct val="0"/>
              </a:spcBef>
              <a:spcAft>
                <a:spcPct val="0"/>
              </a:spcAft>
              <a:defRPr sz="2800" b="1">
                <a:solidFill>
                  <a:srgbClr val="003366"/>
                </a:solidFill>
                <a:latin typeface="Arial" charset="0"/>
                <a:cs typeface="Times New Roman" charset="0"/>
              </a:defRPr>
            </a:lvl4pPr>
            <a:lvl5pPr algn="l" rtl="0" eaLnBrk="0" fontAlgn="base" hangingPunct="0">
              <a:spcBef>
                <a:spcPct val="0"/>
              </a:spcBef>
              <a:spcAft>
                <a:spcPct val="0"/>
              </a:spcAft>
              <a:defRPr sz="2800" b="1">
                <a:solidFill>
                  <a:srgbClr val="003366"/>
                </a:solidFill>
                <a:latin typeface="Arial" charset="0"/>
                <a:cs typeface="Times New Roman" charset="0"/>
              </a:defRPr>
            </a:lvl5pPr>
            <a:lvl6pPr marL="457200" algn="l" rtl="0" fontAlgn="base">
              <a:spcBef>
                <a:spcPct val="0"/>
              </a:spcBef>
              <a:spcAft>
                <a:spcPct val="0"/>
              </a:spcAft>
              <a:defRPr sz="2800" b="1">
                <a:solidFill>
                  <a:srgbClr val="003366"/>
                </a:solidFill>
                <a:latin typeface="Arial" charset="0"/>
                <a:cs typeface="Times New Roman" charset="0"/>
              </a:defRPr>
            </a:lvl6pPr>
            <a:lvl7pPr marL="914400" algn="l" rtl="0" fontAlgn="base">
              <a:spcBef>
                <a:spcPct val="0"/>
              </a:spcBef>
              <a:spcAft>
                <a:spcPct val="0"/>
              </a:spcAft>
              <a:defRPr sz="2800" b="1">
                <a:solidFill>
                  <a:srgbClr val="003366"/>
                </a:solidFill>
                <a:latin typeface="Arial" charset="0"/>
                <a:cs typeface="Times New Roman" charset="0"/>
              </a:defRPr>
            </a:lvl7pPr>
            <a:lvl8pPr marL="1371600" algn="l" rtl="0" fontAlgn="base">
              <a:spcBef>
                <a:spcPct val="0"/>
              </a:spcBef>
              <a:spcAft>
                <a:spcPct val="0"/>
              </a:spcAft>
              <a:defRPr sz="2800" b="1">
                <a:solidFill>
                  <a:srgbClr val="003366"/>
                </a:solidFill>
                <a:latin typeface="Arial" charset="0"/>
                <a:cs typeface="Times New Roman" charset="0"/>
              </a:defRPr>
            </a:lvl8pPr>
            <a:lvl9pPr marL="1828800" algn="l" rtl="0" fontAlgn="base">
              <a:spcBef>
                <a:spcPct val="0"/>
              </a:spcBef>
              <a:spcAft>
                <a:spcPct val="0"/>
              </a:spcAft>
              <a:defRPr sz="2800" b="1">
                <a:solidFill>
                  <a:srgbClr val="003366"/>
                </a:solidFill>
                <a:latin typeface="Arial" charset="0"/>
                <a:cs typeface="Times New Roman" charset="0"/>
              </a:defRPr>
            </a:lvl9pPr>
          </a:lstStyle>
          <a:p>
            <a:r>
              <a:rPr lang="et-EE" sz="1600" b="0" kern="0" dirty="0"/>
              <a:t>Peakontrolör Ines Metsalu-Nurminen ja auditijuht Meelis Peerna</a:t>
            </a:r>
          </a:p>
          <a:p>
            <a:endParaRPr lang="et-EE" sz="1600" b="0" kern="0" dirty="0"/>
          </a:p>
          <a:p>
            <a:r>
              <a:rPr lang="et-EE" sz="1600" b="0" kern="0" dirty="0"/>
              <a:t>Riigikogu riigieelarve kontrolli </a:t>
            </a:r>
            <a:r>
              <a:rPr lang="et-EE" sz="1600" b="0" kern="0" dirty="0" smtClean="0"/>
              <a:t>erikomisjoni ja riigikaitsekomisjoni ühisistung</a:t>
            </a:r>
            <a:endParaRPr lang="et-EE" sz="1600" b="0" kern="0" dirty="0"/>
          </a:p>
          <a:p>
            <a:r>
              <a:rPr lang="et-EE" sz="1600" b="0" kern="0" dirty="0"/>
              <a:t>31</a:t>
            </a:r>
            <a:r>
              <a:rPr lang="et-EE" sz="1600" b="0" kern="0" dirty="0" smtClean="0"/>
              <a:t>. mai 2018</a:t>
            </a:r>
            <a:endParaRPr lang="et-EE" sz="1600" b="0" kern="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Kaitseliidul puudub adekvaatne ülevaade isikkoosseisu nõuetele vastavusest</a:t>
            </a:r>
          </a:p>
        </p:txBody>
      </p:sp>
      <p:sp>
        <p:nvSpPr>
          <p:cNvPr id="3" name="Content Placeholder 2"/>
          <p:cNvSpPr>
            <a:spLocks noGrp="1"/>
          </p:cNvSpPr>
          <p:nvPr>
            <p:ph idx="1"/>
          </p:nvPr>
        </p:nvSpPr>
        <p:spPr>
          <a:xfrm>
            <a:off x="593725" y="2013818"/>
            <a:ext cx="7772400" cy="4223494"/>
          </a:xfrm>
        </p:spPr>
        <p:txBody>
          <a:bodyPr/>
          <a:lstStyle/>
          <a:p>
            <a:r>
              <a:rPr lang="et-EE" sz="1800" dirty="0"/>
              <a:t>Kaitseministeeriumi valitsemisala ja Kaitseliidu andmekogud ei taga Kaitseliidu juhtimiseks adekvaatse teabe olemasolu, mistõttu: </a:t>
            </a:r>
          </a:p>
          <a:p>
            <a:pPr lvl="1"/>
            <a:r>
              <a:rPr lang="et-EE" dirty="0"/>
              <a:t>tegevliikmete nimekirjas on surnud isikuid, </a:t>
            </a:r>
            <a:r>
              <a:rPr lang="et-EE" dirty="0" smtClean="0"/>
              <a:t>mittekodanikke </a:t>
            </a:r>
            <a:r>
              <a:rPr lang="et-EE" dirty="0"/>
              <a:t>ja kriminaalkorras karistatud isikuid;</a:t>
            </a:r>
          </a:p>
          <a:p>
            <a:pPr lvl="1"/>
            <a:r>
              <a:rPr lang="et-EE" dirty="0"/>
              <a:t>puudub keskne ülevaade tegevliikmete tegelikust kvalifikatsioonist ja väljaõppest → puudub võimalus tegevliikmete aktiivsuse hindamiseks; </a:t>
            </a:r>
          </a:p>
          <a:p>
            <a:pPr lvl="1"/>
            <a:r>
              <a:rPr lang="et-EE" dirty="0"/>
              <a:t>puudub ülevaade tegevliikmete terviseseisundi nõuetele vastavusest;</a:t>
            </a:r>
          </a:p>
          <a:p>
            <a:pPr lvl="1"/>
            <a:r>
              <a:rPr lang="et-EE" dirty="0"/>
              <a:t>puudub ülevaade tegevliikmete töötamisest riigikaitselistel ametikohtadel → ei ole </a:t>
            </a:r>
            <a:r>
              <a:rPr lang="et-EE" dirty="0" smtClean="0"/>
              <a:t>välistatud isikule </a:t>
            </a:r>
            <a:r>
              <a:rPr lang="et-EE" dirty="0"/>
              <a:t>mitme riigikaitselise kohustuse </a:t>
            </a:r>
            <a:r>
              <a:rPr lang="et-EE" dirty="0" smtClean="0"/>
              <a:t>samaaegselt;</a:t>
            </a:r>
            <a:endParaRPr lang="et-EE" dirty="0"/>
          </a:p>
          <a:p>
            <a:pPr lvl="1"/>
            <a:r>
              <a:rPr lang="et-EE" dirty="0"/>
              <a:t>puudub ülevaade liikmete samaaegsest tegutsemisest muus vabatahtlikkuse alusel tegutsevas </a:t>
            </a:r>
            <a:r>
              <a:rPr lang="et-EE" dirty="0" err="1"/>
              <a:t>siseturvalisuse</a:t>
            </a:r>
            <a:r>
              <a:rPr lang="et-EE" dirty="0"/>
              <a:t> organisatsioonis. </a:t>
            </a:r>
          </a:p>
        </p:txBody>
      </p:sp>
      <p:sp>
        <p:nvSpPr>
          <p:cNvPr id="4" name="Footer Placeholder 5">
            <a:extLst>
              <a:ext uri="{FF2B5EF4-FFF2-40B4-BE49-F238E27FC236}">
                <a16:creationId xmlns:a16="http://schemas.microsoft.com/office/drawing/2014/main" xmlns="" id="{F239C017-9FF2-43E0-B65A-CBFA2530C9BB}"/>
              </a:ext>
            </a:extLst>
          </p:cNvPr>
          <p:cNvSpPr txBox="1">
            <a:spLocks/>
          </p:cNvSpPr>
          <p:nvPr/>
        </p:nvSpPr>
        <p:spPr>
          <a:xfrm>
            <a:off x="3048000" y="6356350"/>
            <a:ext cx="3733800" cy="365125"/>
          </a:xfrm>
        </p:spPr>
        <p:txBody>
          <a:bodyPr/>
          <a:lstStyle>
            <a:defPPr>
              <a:defRPr lang="en-GB"/>
            </a:defPPr>
            <a:lvl1pPr algn="l" rtl="0" fontAlgn="base">
              <a:spcBef>
                <a:spcPct val="0"/>
              </a:spcBef>
              <a:spcAft>
                <a:spcPct val="0"/>
              </a:spcAft>
              <a:defRPr sz="2400" kern="1200">
                <a:solidFill>
                  <a:schemeClr val="tx1"/>
                </a:solidFill>
                <a:latin typeface="Times New Roman" charset="0"/>
                <a:ea typeface="+mn-ea"/>
                <a:cs typeface="Times New Roman" charset="0"/>
              </a:defRPr>
            </a:lvl1pPr>
            <a:lvl2pPr marL="457200" algn="l" rtl="0" fontAlgn="base">
              <a:spcBef>
                <a:spcPct val="0"/>
              </a:spcBef>
              <a:spcAft>
                <a:spcPct val="0"/>
              </a:spcAft>
              <a:defRPr sz="2400" kern="1200">
                <a:solidFill>
                  <a:schemeClr val="tx1"/>
                </a:solidFill>
                <a:latin typeface="Times New Roman" charset="0"/>
                <a:ea typeface="+mn-ea"/>
                <a:cs typeface="Times New Roman" charset="0"/>
              </a:defRPr>
            </a:lvl2pPr>
            <a:lvl3pPr marL="914400" algn="l" rtl="0" fontAlgn="base">
              <a:spcBef>
                <a:spcPct val="0"/>
              </a:spcBef>
              <a:spcAft>
                <a:spcPct val="0"/>
              </a:spcAft>
              <a:defRPr sz="2400" kern="1200">
                <a:solidFill>
                  <a:schemeClr val="tx1"/>
                </a:solidFill>
                <a:latin typeface="Times New Roman" charset="0"/>
                <a:ea typeface="+mn-ea"/>
                <a:cs typeface="Times New Roman" charset="0"/>
              </a:defRPr>
            </a:lvl3pPr>
            <a:lvl4pPr marL="1371600" algn="l" rtl="0" fontAlgn="base">
              <a:spcBef>
                <a:spcPct val="0"/>
              </a:spcBef>
              <a:spcAft>
                <a:spcPct val="0"/>
              </a:spcAft>
              <a:defRPr sz="2400" kern="1200">
                <a:solidFill>
                  <a:schemeClr val="tx1"/>
                </a:solidFill>
                <a:latin typeface="Times New Roman" charset="0"/>
                <a:ea typeface="+mn-ea"/>
                <a:cs typeface="Times New Roman" charset="0"/>
              </a:defRPr>
            </a:lvl4pPr>
            <a:lvl5pPr marL="1828800" algn="l" rtl="0" fontAlgn="base">
              <a:spcBef>
                <a:spcPct val="0"/>
              </a:spcBef>
              <a:spcAft>
                <a:spcPct val="0"/>
              </a:spcAft>
              <a:defRPr sz="2400" kern="1200">
                <a:solidFill>
                  <a:schemeClr val="tx1"/>
                </a:solidFill>
                <a:latin typeface="Times New Roman" charset="0"/>
                <a:ea typeface="+mn-ea"/>
                <a:cs typeface="Times New Roman" charset="0"/>
              </a:defRPr>
            </a:lvl5pPr>
            <a:lvl6pPr marL="2286000" algn="l" defTabSz="914400" rtl="0" eaLnBrk="1" latinLnBrk="0" hangingPunct="1">
              <a:defRPr sz="2400" kern="1200">
                <a:solidFill>
                  <a:schemeClr val="tx1"/>
                </a:solidFill>
                <a:latin typeface="Times New Roman" charset="0"/>
                <a:ea typeface="+mn-ea"/>
                <a:cs typeface="Times New Roman" charset="0"/>
              </a:defRPr>
            </a:lvl6pPr>
            <a:lvl7pPr marL="2743200" algn="l" defTabSz="914400" rtl="0" eaLnBrk="1" latinLnBrk="0" hangingPunct="1">
              <a:defRPr sz="2400" kern="1200">
                <a:solidFill>
                  <a:schemeClr val="tx1"/>
                </a:solidFill>
                <a:latin typeface="Times New Roman" charset="0"/>
                <a:ea typeface="+mn-ea"/>
                <a:cs typeface="Times New Roman" charset="0"/>
              </a:defRPr>
            </a:lvl7pPr>
            <a:lvl8pPr marL="3200400" algn="l" defTabSz="914400" rtl="0" eaLnBrk="1" latinLnBrk="0" hangingPunct="1">
              <a:defRPr sz="2400" kern="1200">
                <a:solidFill>
                  <a:schemeClr val="tx1"/>
                </a:solidFill>
                <a:latin typeface="Times New Roman" charset="0"/>
                <a:ea typeface="+mn-ea"/>
                <a:cs typeface="Times New Roman" charset="0"/>
              </a:defRPr>
            </a:lvl8pPr>
            <a:lvl9pPr marL="3657600" algn="l" defTabSz="914400" rtl="0" eaLnBrk="1" latinLnBrk="0" hangingPunct="1">
              <a:defRPr sz="2400" kern="1200">
                <a:solidFill>
                  <a:schemeClr val="tx1"/>
                </a:solidFill>
                <a:latin typeface="Times New Roman" charset="0"/>
                <a:ea typeface="+mn-ea"/>
                <a:cs typeface="Times New Roman" charset="0"/>
              </a:defRPr>
            </a:lvl9pPr>
          </a:lstStyle>
          <a:p>
            <a:r>
              <a:rPr lang="et-EE" sz="1600" dirty="0">
                <a:latin typeface="Times New Roman" pitchFamily="18" charset="0"/>
                <a:cs typeface="Times New Roman" pitchFamily="18" charset="0"/>
              </a:rPr>
              <a:t>ASUTUSESISESEKS KASUTAMISEKS</a:t>
            </a:r>
            <a:endParaRPr lang="en-US" sz="1600" dirty="0">
              <a:latin typeface="Times New Roman" pitchFamily="18" charset="0"/>
              <a:cs typeface="Times New Roman" pitchFamily="18" charset="0"/>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B1E75F-4E0D-4A76-87C4-7B146AE0380D}"/>
              </a:ext>
            </a:extLst>
          </p:cNvPr>
          <p:cNvSpPr>
            <a:spLocks noGrp="1"/>
          </p:cNvSpPr>
          <p:nvPr>
            <p:ph type="title"/>
          </p:nvPr>
        </p:nvSpPr>
        <p:spPr/>
        <p:txBody>
          <a:bodyPr/>
          <a:lstStyle/>
          <a:p>
            <a:r>
              <a:rPr lang="et-EE" dirty="0"/>
              <a:t>Auditi leiud Kaitseliidu liikmete kohta</a:t>
            </a:r>
          </a:p>
        </p:txBody>
      </p:sp>
      <p:sp>
        <p:nvSpPr>
          <p:cNvPr id="3" name="Content Placeholder 2">
            <a:extLst>
              <a:ext uri="{FF2B5EF4-FFF2-40B4-BE49-F238E27FC236}">
                <a16:creationId xmlns:a16="http://schemas.microsoft.com/office/drawing/2014/main" xmlns="" id="{B4582BB8-F4E7-423C-B384-DD9A178718FB}"/>
              </a:ext>
            </a:extLst>
          </p:cNvPr>
          <p:cNvSpPr>
            <a:spLocks noGrp="1"/>
          </p:cNvSpPr>
          <p:nvPr>
            <p:ph idx="1"/>
          </p:nvPr>
        </p:nvSpPr>
        <p:spPr/>
        <p:txBody>
          <a:bodyPr/>
          <a:lstStyle/>
          <a:p>
            <a:pPr>
              <a:buFont typeface="Arial" panose="020B0604020202020204" pitchFamily="34" charset="0"/>
              <a:buChar char="•"/>
            </a:pPr>
            <a:r>
              <a:rPr lang="et-EE" dirty="0"/>
              <a:t>Nõuded Kaitseliidu liikmetele tulenevad Kaitseliidu seaduse §-st 24.</a:t>
            </a:r>
          </a:p>
          <a:p>
            <a:pPr marL="457200" indent="-457200">
              <a:buFont typeface="+mj-lt"/>
              <a:buAutoNum type="arabicPeriod"/>
            </a:pPr>
            <a:r>
              <a:rPr lang="et-EE" dirty="0"/>
              <a:t>kehtiv kriminaalkaristus oli kokku 220 tegevliikmel (1,25%), neist I astme kuriteo eest 2 tegevliikmel. Maakaitse sõjaaja (rohelised) koosseisus oli kehtiva kriminaalkaristusega 11 isikut, I astme kuriteo eest 0 isikut. </a:t>
            </a:r>
          </a:p>
          <a:p>
            <a:pPr marL="457200" indent="-457200">
              <a:buFont typeface="+mj-lt"/>
              <a:buAutoNum type="arabicPeriod"/>
            </a:pPr>
            <a:r>
              <a:rPr lang="et-EE" dirty="0"/>
              <a:t>Eesti kodakondsuseta isikuid oli tegevliikmete hulgas 11 ning tegevliikmena oli Kaitseliidu nimekirjas rahvastikuregistri järgi 132 surnud isikut. Maakaitse SA koosseisu kuulusid vaid </a:t>
            </a:r>
            <a:r>
              <a:rPr lang="et-EE" dirty="0" smtClean="0"/>
              <a:t>elusolevad </a:t>
            </a:r>
            <a:r>
              <a:rPr lang="et-EE" dirty="0"/>
              <a:t>Eesti Vabariigi </a:t>
            </a:r>
            <a:r>
              <a:rPr lang="et-EE" dirty="0" smtClean="0"/>
              <a:t>kodanikud.</a:t>
            </a:r>
          </a:p>
          <a:p>
            <a:pPr>
              <a:buNone/>
            </a:pPr>
            <a:r>
              <a:rPr lang="et-EE" dirty="0" smtClean="0"/>
              <a:t>3.    9 </a:t>
            </a:r>
            <a:r>
              <a:rPr lang="et-EE" dirty="0" smtClean="0"/>
              <a:t>tegevliikmena arvel oleva isiku </a:t>
            </a:r>
            <a:r>
              <a:rPr lang="et-EE" dirty="0" smtClean="0"/>
              <a:t>tegelikku olemasolu </a:t>
            </a:r>
            <a:r>
              <a:rPr lang="et-EE" dirty="0" smtClean="0"/>
              <a:t>ei õnnestunud </a:t>
            </a:r>
            <a:r>
              <a:rPr lang="et-EE" dirty="0" smtClean="0"/>
              <a:t> registrite </a:t>
            </a:r>
            <a:r>
              <a:rPr lang="et-EE" dirty="0" smtClean="0"/>
              <a:t>päringute alusel üldse </a:t>
            </a:r>
            <a:r>
              <a:rPr lang="et-EE" dirty="0" smtClean="0"/>
              <a:t>tuvastada. </a:t>
            </a:r>
            <a:endParaRPr lang="et-EE" dirty="0" smtClean="0"/>
          </a:p>
          <a:p>
            <a:pPr marL="457200" indent="-457200">
              <a:buFont typeface="+mj-lt"/>
              <a:buAutoNum type="arabicPeriod"/>
            </a:pPr>
            <a:endParaRPr lang="et-EE" dirty="0"/>
          </a:p>
        </p:txBody>
      </p:sp>
      <p:sp>
        <p:nvSpPr>
          <p:cNvPr id="4" name="Footer Placeholder 5">
            <a:extLst>
              <a:ext uri="{FF2B5EF4-FFF2-40B4-BE49-F238E27FC236}">
                <a16:creationId xmlns:a16="http://schemas.microsoft.com/office/drawing/2014/main" xmlns="" id="{81DE9A87-BF57-4DBE-AFC7-8DE0C957EFA6}"/>
              </a:ext>
            </a:extLst>
          </p:cNvPr>
          <p:cNvSpPr txBox="1">
            <a:spLocks/>
          </p:cNvSpPr>
          <p:nvPr/>
        </p:nvSpPr>
        <p:spPr>
          <a:xfrm>
            <a:off x="3048000" y="6356350"/>
            <a:ext cx="3733800" cy="365125"/>
          </a:xfrm>
        </p:spPr>
        <p:txBody>
          <a:bodyPr/>
          <a:lstStyle>
            <a:defPPr>
              <a:defRPr lang="en-GB"/>
            </a:defPPr>
            <a:lvl1pPr algn="l" rtl="0" fontAlgn="base">
              <a:spcBef>
                <a:spcPct val="0"/>
              </a:spcBef>
              <a:spcAft>
                <a:spcPct val="0"/>
              </a:spcAft>
              <a:defRPr sz="2400" kern="1200">
                <a:solidFill>
                  <a:schemeClr val="tx1"/>
                </a:solidFill>
                <a:latin typeface="Times New Roman" charset="0"/>
                <a:ea typeface="+mn-ea"/>
                <a:cs typeface="Times New Roman" charset="0"/>
              </a:defRPr>
            </a:lvl1pPr>
            <a:lvl2pPr marL="457200" algn="l" rtl="0" fontAlgn="base">
              <a:spcBef>
                <a:spcPct val="0"/>
              </a:spcBef>
              <a:spcAft>
                <a:spcPct val="0"/>
              </a:spcAft>
              <a:defRPr sz="2400" kern="1200">
                <a:solidFill>
                  <a:schemeClr val="tx1"/>
                </a:solidFill>
                <a:latin typeface="Times New Roman" charset="0"/>
                <a:ea typeface="+mn-ea"/>
                <a:cs typeface="Times New Roman" charset="0"/>
              </a:defRPr>
            </a:lvl2pPr>
            <a:lvl3pPr marL="914400" algn="l" rtl="0" fontAlgn="base">
              <a:spcBef>
                <a:spcPct val="0"/>
              </a:spcBef>
              <a:spcAft>
                <a:spcPct val="0"/>
              </a:spcAft>
              <a:defRPr sz="2400" kern="1200">
                <a:solidFill>
                  <a:schemeClr val="tx1"/>
                </a:solidFill>
                <a:latin typeface="Times New Roman" charset="0"/>
                <a:ea typeface="+mn-ea"/>
                <a:cs typeface="Times New Roman" charset="0"/>
              </a:defRPr>
            </a:lvl3pPr>
            <a:lvl4pPr marL="1371600" algn="l" rtl="0" fontAlgn="base">
              <a:spcBef>
                <a:spcPct val="0"/>
              </a:spcBef>
              <a:spcAft>
                <a:spcPct val="0"/>
              </a:spcAft>
              <a:defRPr sz="2400" kern="1200">
                <a:solidFill>
                  <a:schemeClr val="tx1"/>
                </a:solidFill>
                <a:latin typeface="Times New Roman" charset="0"/>
                <a:ea typeface="+mn-ea"/>
                <a:cs typeface="Times New Roman" charset="0"/>
              </a:defRPr>
            </a:lvl4pPr>
            <a:lvl5pPr marL="1828800" algn="l" rtl="0" fontAlgn="base">
              <a:spcBef>
                <a:spcPct val="0"/>
              </a:spcBef>
              <a:spcAft>
                <a:spcPct val="0"/>
              </a:spcAft>
              <a:defRPr sz="2400" kern="1200">
                <a:solidFill>
                  <a:schemeClr val="tx1"/>
                </a:solidFill>
                <a:latin typeface="Times New Roman" charset="0"/>
                <a:ea typeface="+mn-ea"/>
                <a:cs typeface="Times New Roman" charset="0"/>
              </a:defRPr>
            </a:lvl5pPr>
            <a:lvl6pPr marL="2286000" algn="l" defTabSz="914400" rtl="0" eaLnBrk="1" latinLnBrk="0" hangingPunct="1">
              <a:defRPr sz="2400" kern="1200">
                <a:solidFill>
                  <a:schemeClr val="tx1"/>
                </a:solidFill>
                <a:latin typeface="Times New Roman" charset="0"/>
                <a:ea typeface="+mn-ea"/>
                <a:cs typeface="Times New Roman" charset="0"/>
              </a:defRPr>
            </a:lvl6pPr>
            <a:lvl7pPr marL="2743200" algn="l" defTabSz="914400" rtl="0" eaLnBrk="1" latinLnBrk="0" hangingPunct="1">
              <a:defRPr sz="2400" kern="1200">
                <a:solidFill>
                  <a:schemeClr val="tx1"/>
                </a:solidFill>
                <a:latin typeface="Times New Roman" charset="0"/>
                <a:ea typeface="+mn-ea"/>
                <a:cs typeface="Times New Roman" charset="0"/>
              </a:defRPr>
            </a:lvl7pPr>
            <a:lvl8pPr marL="3200400" algn="l" defTabSz="914400" rtl="0" eaLnBrk="1" latinLnBrk="0" hangingPunct="1">
              <a:defRPr sz="2400" kern="1200">
                <a:solidFill>
                  <a:schemeClr val="tx1"/>
                </a:solidFill>
                <a:latin typeface="Times New Roman" charset="0"/>
                <a:ea typeface="+mn-ea"/>
                <a:cs typeface="Times New Roman" charset="0"/>
              </a:defRPr>
            </a:lvl8pPr>
            <a:lvl9pPr marL="3657600" algn="l" defTabSz="914400" rtl="0" eaLnBrk="1" latinLnBrk="0" hangingPunct="1">
              <a:defRPr sz="2400" kern="1200">
                <a:solidFill>
                  <a:schemeClr val="tx1"/>
                </a:solidFill>
                <a:latin typeface="Times New Roman" charset="0"/>
                <a:ea typeface="+mn-ea"/>
                <a:cs typeface="Times New Roman" charset="0"/>
              </a:defRPr>
            </a:lvl9pPr>
          </a:lstStyle>
          <a:p>
            <a:r>
              <a:rPr lang="et-EE" sz="1600" dirty="0">
                <a:latin typeface="Times New Roman" pitchFamily="18" charset="0"/>
                <a:cs typeface="Times New Roman" pitchFamily="18" charset="0"/>
              </a:rPr>
              <a:t>ASUTUSESISESEKS KASUTAMISEKS</a:t>
            </a:r>
            <a:endParaRPr lang="en-US" sz="1600" dirty="0">
              <a:latin typeface="Times New Roman" pitchFamily="18" charset="0"/>
              <a:cs typeface="Times New Roman" pitchFamily="18" charset="0"/>
            </a:endParaRPr>
          </a:p>
        </p:txBody>
      </p:sp>
    </p:spTree>
    <p:extLst>
      <p:ext uri="{BB962C8B-B14F-4D97-AF65-F5344CB8AC3E}">
        <p14:creationId xmlns:p14="http://schemas.microsoft.com/office/powerpoint/2010/main" xmlns="" val="37838626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A5D9D9-8816-4294-BD1D-8CA4CB844C7D}"/>
              </a:ext>
            </a:extLst>
          </p:cNvPr>
          <p:cNvSpPr>
            <a:spLocks noGrp="1"/>
          </p:cNvSpPr>
          <p:nvPr>
            <p:ph type="title"/>
          </p:nvPr>
        </p:nvSpPr>
        <p:spPr/>
        <p:txBody>
          <a:bodyPr/>
          <a:lstStyle/>
          <a:p>
            <a:r>
              <a:rPr lang="et-EE" dirty="0" err="1"/>
              <a:t>Üldhinnang</a:t>
            </a:r>
            <a:endParaRPr lang="et-EE" dirty="0"/>
          </a:p>
        </p:txBody>
      </p:sp>
      <p:sp>
        <p:nvSpPr>
          <p:cNvPr id="3" name="Content Placeholder 2">
            <a:extLst>
              <a:ext uri="{FF2B5EF4-FFF2-40B4-BE49-F238E27FC236}">
                <a16:creationId xmlns:a16="http://schemas.microsoft.com/office/drawing/2014/main" xmlns="" id="{E7AFDF20-85DE-41DA-B1D2-DE9B09118E90}"/>
              </a:ext>
            </a:extLst>
          </p:cNvPr>
          <p:cNvSpPr>
            <a:spLocks noGrp="1"/>
          </p:cNvSpPr>
          <p:nvPr>
            <p:ph idx="1"/>
          </p:nvPr>
        </p:nvSpPr>
        <p:spPr/>
        <p:txBody>
          <a:bodyPr/>
          <a:lstStyle/>
          <a:p>
            <a:r>
              <a:rPr lang="et-EE" sz="2400" dirty="0"/>
              <a:t>Kaitseliit aastatel 2013–2017 valmistanud ette riigikaitse arengukavas </a:t>
            </a:r>
            <a:r>
              <a:rPr lang="et-EE" sz="2400" dirty="0" smtClean="0"/>
              <a:t>ette nähtud </a:t>
            </a:r>
            <a:r>
              <a:rPr lang="et-EE" sz="2400" dirty="0"/>
              <a:t>sõjaajaüksusi olulises osas planeeritud tasemel. Nende üksuste mehitatus, väljaõpe, varustatus ning üldine lahinguvalmidus on paranenud iga aastaga. Sõjalisi ja </a:t>
            </a:r>
            <a:r>
              <a:rPr lang="et-EE" sz="2400" dirty="0" err="1"/>
              <a:t>sisekaitsetegevusi</a:t>
            </a:r>
            <a:r>
              <a:rPr lang="et-EE" sz="2400" dirty="0"/>
              <a:t> toetavate mittesõjaliste üksuste ettevalmistamine ei ole aga toimunud süsteemselt, mille põhjuseks on sellekohaste eesmärkide vähene konkreetsus. </a:t>
            </a:r>
          </a:p>
        </p:txBody>
      </p:sp>
    </p:spTree>
    <p:extLst>
      <p:ext uri="{BB962C8B-B14F-4D97-AF65-F5344CB8AC3E}">
        <p14:creationId xmlns:p14="http://schemas.microsoft.com/office/powerpoint/2010/main" xmlns="" val="19237495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2647D36-B3B9-4BA0-B8FF-E88D9E7BA383}"/>
              </a:ext>
            </a:extLst>
          </p:cNvPr>
          <p:cNvSpPr>
            <a:spLocks noGrp="1"/>
          </p:cNvSpPr>
          <p:nvPr>
            <p:ph type="title"/>
          </p:nvPr>
        </p:nvSpPr>
        <p:spPr/>
        <p:txBody>
          <a:bodyPr/>
          <a:lstStyle/>
          <a:p>
            <a:r>
              <a:rPr lang="et-EE" dirty="0"/>
              <a:t>Peamised soovitused:</a:t>
            </a:r>
          </a:p>
        </p:txBody>
      </p:sp>
      <p:sp>
        <p:nvSpPr>
          <p:cNvPr id="3" name="Content Placeholder 2">
            <a:extLst>
              <a:ext uri="{FF2B5EF4-FFF2-40B4-BE49-F238E27FC236}">
                <a16:creationId xmlns:a16="http://schemas.microsoft.com/office/drawing/2014/main" xmlns="" id="{69261D38-9FC1-4BF8-B1FE-BCD282914622}"/>
              </a:ext>
            </a:extLst>
          </p:cNvPr>
          <p:cNvSpPr>
            <a:spLocks noGrp="1"/>
          </p:cNvSpPr>
          <p:nvPr>
            <p:ph idx="1"/>
          </p:nvPr>
        </p:nvSpPr>
        <p:spPr>
          <a:xfrm>
            <a:off x="359532" y="1628800"/>
            <a:ext cx="8424936" cy="4114800"/>
          </a:xfrm>
        </p:spPr>
        <p:txBody>
          <a:bodyPr/>
          <a:lstStyle/>
          <a:p>
            <a:r>
              <a:rPr lang="et-EE" u="sng" dirty="0"/>
              <a:t>Riigisekretäril koostöös kaitse- ja siseministri ning </a:t>
            </a:r>
            <a:r>
              <a:rPr lang="et-EE" u="sng" dirty="0" smtClean="0"/>
              <a:t>kaitseväe </a:t>
            </a:r>
            <a:r>
              <a:rPr lang="et-EE" u="sng" dirty="0"/>
              <a:t>juhatajaga</a:t>
            </a:r>
            <a:r>
              <a:rPr lang="et-EE" dirty="0"/>
              <a:t> </a:t>
            </a:r>
            <a:r>
              <a:rPr lang="et-EE" sz="1800" dirty="0"/>
              <a:t>määrata riigikaitse arengukavas täpsemalt kindlaks, millised on Kaitseliidu sõjalisi ja sisekaitsetegevusi toetavate mittesõjaliste üksuste ettevalmistamise eesmärgid, nende täitmise kriteeriumid ja ajakava.</a:t>
            </a:r>
          </a:p>
          <a:p>
            <a:r>
              <a:rPr lang="et-EE" u="sng" dirty="0"/>
              <a:t>Kaitseministril koostöös </a:t>
            </a:r>
            <a:r>
              <a:rPr lang="et-EE" u="sng" dirty="0" smtClean="0"/>
              <a:t>kaitseväe </a:t>
            </a:r>
            <a:r>
              <a:rPr lang="et-EE" u="sng" dirty="0"/>
              <a:t>juhataja ja Kaitseliidu ülemaga </a:t>
            </a:r>
            <a:r>
              <a:rPr lang="et-EE" sz="1800" dirty="0"/>
              <a:t>viia Kaitseliidu rahuaja ja maakaitse sõjaaja juhtimisstruktuur võimalikult sarnaseks, et tagada kriisi- ja sõjaajal üksuste tõhus rakendamine (sarnaselt </a:t>
            </a:r>
            <a:r>
              <a:rPr lang="et-EE" sz="1800" dirty="0" smtClean="0"/>
              <a:t>kaitseväega</a:t>
            </a:r>
            <a:r>
              <a:rPr lang="et-EE" sz="1800" dirty="0"/>
              <a:t>). </a:t>
            </a:r>
          </a:p>
          <a:p>
            <a:r>
              <a:rPr lang="et-EE" u="sng" dirty="0"/>
              <a:t>Kaitseväe juhatajal koostöös Kaitseliidu ülemaga </a:t>
            </a:r>
            <a:r>
              <a:rPr lang="et-EE" sz="1800" dirty="0"/>
              <a:t>hinnata lähtuvalt tegevväelaste rahu- ja sõjaaja ülesannetest ja vastutusest, millised ametikohad Kaitseliidus peavad olema tegevväelase ametikohad, milline peab olema nendele ametikohtadele määratud tegevväelaste väljaõppe tase ja kas konkreetsele ametikohale esitatud väljaõppenõue on kooskõlas ametikoha ülesannete ja vastutusega. </a:t>
            </a:r>
          </a:p>
        </p:txBody>
      </p:sp>
    </p:spTree>
    <p:extLst>
      <p:ext uri="{BB962C8B-B14F-4D97-AF65-F5344CB8AC3E}">
        <p14:creationId xmlns:p14="http://schemas.microsoft.com/office/powerpoint/2010/main" xmlns="" val="2642151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CBF0DE4-6790-41A8-8E18-58325D101119}"/>
              </a:ext>
            </a:extLst>
          </p:cNvPr>
          <p:cNvSpPr>
            <a:spLocks noGrp="1"/>
          </p:cNvSpPr>
          <p:nvPr>
            <p:ph type="title"/>
          </p:nvPr>
        </p:nvSpPr>
        <p:spPr/>
        <p:txBody>
          <a:bodyPr/>
          <a:lstStyle/>
          <a:p>
            <a:r>
              <a:rPr lang="et-EE" dirty="0"/>
              <a:t>Sissejuhatus</a:t>
            </a:r>
          </a:p>
        </p:txBody>
      </p:sp>
      <p:sp>
        <p:nvSpPr>
          <p:cNvPr id="3" name="Content Placeholder 2">
            <a:extLst>
              <a:ext uri="{FF2B5EF4-FFF2-40B4-BE49-F238E27FC236}">
                <a16:creationId xmlns:a16="http://schemas.microsoft.com/office/drawing/2014/main" xmlns="" id="{54C38386-4C6A-463E-B9F7-7B70F8A8BFB9}"/>
              </a:ext>
            </a:extLst>
          </p:cNvPr>
          <p:cNvSpPr>
            <a:spLocks noGrp="1"/>
          </p:cNvSpPr>
          <p:nvPr>
            <p:ph idx="1"/>
          </p:nvPr>
        </p:nvSpPr>
        <p:spPr/>
        <p:txBody>
          <a:bodyPr/>
          <a:lstStyle/>
          <a:p>
            <a:r>
              <a:rPr lang="et-EE" dirty="0"/>
              <a:t>Kuni 2013 aastani tegutses Kaitseliit </a:t>
            </a:r>
            <a:r>
              <a:rPr lang="et-EE" dirty="0" smtClean="0"/>
              <a:t>oma seaduse </a:t>
            </a:r>
            <a:r>
              <a:rPr lang="et-EE" dirty="0"/>
              <a:t>alusel, kuid pikaajalisi arenduseesmärke, koos eesmärgipärase võimearendusega riigi iseseisva kaitsevõime tagamisel koostoimes </a:t>
            </a:r>
            <a:r>
              <a:rPr lang="et-EE" dirty="0" smtClean="0"/>
              <a:t>kaitseväega</a:t>
            </a:r>
            <a:r>
              <a:rPr lang="et-EE" dirty="0"/>
              <a:t>, ei olnud seatud. </a:t>
            </a:r>
          </a:p>
          <a:p>
            <a:r>
              <a:rPr lang="et-EE" dirty="0"/>
              <a:t>Alates 2013 on ~1/3 </a:t>
            </a:r>
            <a:r>
              <a:rPr lang="et-EE" dirty="0" smtClean="0"/>
              <a:t>Kaitseliidu </a:t>
            </a:r>
            <a:r>
              <a:rPr lang="et-EE" dirty="0"/>
              <a:t>tegevliikmetest planeeritud maakaitse SA koosseisu, ülejäänud peaksid osalema sõjalisi ja sisekaitsetegevusi toetavates mittesõjalistes tegevustes (formeerimine, objektikaitse, jne)</a:t>
            </a:r>
          </a:p>
          <a:p>
            <a:r>
              <a:rPr lang="et-EE" dirty="0"/>
              <a:t>Kaitseliidu rahastamine on läbi aastate moodustanud kaitse-eelarvest ~8% (2018. aastal 33,5 </a:t>
            </a:r>
            <a:r>
              <a:rPr lang="et-EE" dirty="0" smtClean="0"/>
              <a:t>miljoni </a:t>
            </a:r>
            <a:r>
              <a:rPr lang="et-EE" dirty="0"/>
              <a:t>euro ehk 6,4%), millele lisandub maakaitse SA üksuste varustamine </a:t>
            </a:r>
            <a:r>
              <a:rPr lang="et-EE" dirty="0" smtClean="0"/>
              <a:t>kaitseväe </a:t>
            </a:r>
            <a:r>
              <a:rPr lang="et-EE" dirty="0"/>
              <a:t>poolt (2017. aastal 4,5 </a:t>
            </a:r>
            <a:r>
              <a:rPr lang="et-EE" dirty="0" smtClean="0"/>
              <a:t>miljoni </a:t>
            </a:r>
            <a:r>
              <a:rPr lang="et-EE" dirty="0"/>
              <a:t>euro väärtuses hankeid).</a:t>
            </a:r>
          </a:p>
          <a:p>
            <a:endParaRPr lang="et-EE" dirty="0"/>
          </a:p>
          <a:p>
            <a:endParaRPr lang="et-EE" dirty="0"/>
          </a:p>
        </p:txBody>
      </p:sp>
      <p:sp>
        <p:nvSpPr>
          <p:cNvPr id="4" name="Footer Placeholder 5">
            <a:extLst>
              <a:ext uri="{FF2B5EF4-FFF2-40B4-BE49-F238E27FC236}">
                <a16:creationId xmlns:a16="http://schemas.microsoft.com/office/drawing/2014/main" xmlns="" id="{B1038409-8C82-4F5E-8EE5-5C10AEF777CE}"/>
              </a:ext>
            </a:extLst>
          </p:cNvPr>
          <p:cNvSpPr txBox="1">
            <a:spLocks/>
          </p:cNvSpPr>
          <p:nvPr/>
        </p:nvSpPr>
        <p:spPr>
          <a:xfrm>
            <a:off x="3048000" y="6356350"/>
            <a:ext cx="3733800" cy="365125"/>
          </a:xfrm>
        </p:spPr>
        <p:txBody>
          <a:bodyPr/>
          <a:lstStyle>
            <a:defPPr>
              <a:defRPr lang="en-GB"/>
            </a:defPPr>
            <a:lvl1pPr algn="l" rtl="0" fontAlgn="base">
              <a:spcBef>
                <a:spcPct val="0"/>
              </a:spcBef>
              <a:spcAft>
                <a:spcPct val="0"/>
              </a:spcAft>
              <a:defRPr sz="2400" kern="1200">
                <a:solidFill>
                  <a:schemeClr val="tx1"/>
                </a:solidFill>
                <a:latin typeface="Times New Roman" charset="0"/>
                <a:ea typeface="+mn-ea"/>
                <a:cs typeface="Times New Roman" charset="0"/>
              </a:defRPr>
            </a:lvl1pPr>
            <a:lvl2pPr marL="457200" algn="l" rtl="0" fontAlgn="base">
              <a:spcBef>
                <a:spcPct val="0"/>
              </a:spcBef>
              <a:spcAft>
                <a:spcPct val="0"/>
              </a:spcAft>
              <a:defRPr sz="2400" kern="1200">
                <a:solidFill>
                  <a:schemeClr val="tx1"/>
                </a:solidFill>
                <a:latin typeface="Times New Roman" charset="0"/>
                <a:ea typeface="+mn-ea"/>
                <a:cs typeface="Times New Roman" charset="0"/>
              </a:defRPr>
            </a:lvl2pPr>
            <a:lvl3pPr marL="914400" algn="l" rtl="0" fontAlgn="base">
              <a:spcBef>
                <a:spcPct val="0"/>
              </a:spcBef>
              <a:spcAft>
                <a:spcPct val="0"/>
              </a:spcAft>
              <a:defRPr sz="2400" kern="1200">
                <a:solidFill>
                  <a:schemeClr val="tx1"/>
                </a:solidFill>
                <a:latin typeface="Times New Roman" charset="0"/>
                <a:ea typeface="+mn-ea"/>
                <a:cs typeface="Times New Roman" charset="0"/>
              </a:defRPr>
            </a:lvl3pPr>
            <a:lvl4pPr marL="1371600" algn="l" rtl="0" fontAlgn="base">
              <a:spcBef>
                <a:spcPct val="0"/>
              </a:spcBef>
              <a:spcAft>
                <a:spcPct val="0"/>
              </a:spcAft>
              <a:defRPr sz="2400" kern="1200">
                <a:solidFill>
                  <a:schemeClr val="tx1"/>
                </a:solidFill>
                <a:latin typeface="Times New Roman" charset="0"/>
                <a:ea typeface="+mn-ea"/>
                <a:cs typeface="Times New Roman" charset="0"/>
              </a:defRPr>
            </a:lvl4pPr>
            <a:lvl5pPr marL="1828800" algn="l" rtl="0" fontAlgn="base">
              <a:spcBef>
                <a:spcPct val="0"/>
              </a:spcBef>
              <a:spcAft>
                <a:spcPct val="0"/>
              </a:spcAft>
              <a:defRPr sz="2400" kern="1200">
                <a:solidFill>
                  <a:schemeClr val="tx1"/>
                </a:solidFill>
                <a:latin typeface="Times New Roman" charset="0"/>
                <a:ea typeface="+mn-ea"/>
                <a:cs typeface="Times New Roman" charset="0"/>
              </a:defRPr>
            </a:lvl5pPr>
            <a:lvl6pPr marL="2286000" algn="l" defTabSz="914400" rtl="0" eaLnBrk="1" latinLnBrk="0" hangingPunct="1">
              <a:defRPr sz="2400" kern="1200">
                <a:solidFill>
                  <a:schemeClr val="tx1"/>
                </a:solidFill>
                <a:latin typeface="Times New Roman" charset="0"/>
                <a:ea typeface="+mn-ea"/>
                <a:cs typeface="Times New Roman" charset="0"/>
              </a:defRPr>
            </a:lvl6pPr>
            <a:lvl7pPr marL="2743200" algn="l" defTabSz="914400" rtl="0" eaLnBrk="1" latinLnBrk="0" hangingPunct="1">
              <a:defRPr sz="2400" kern="1200">
                <a:solidFill>
                  <a:schemeClr val="tx1"/>
                </a:solidFill>
                <a:latin typeface="Times New Roman" charset="0"/>
                <a:ea typeface="+mn-ea"/>
                <a:cs typeface="Times New Roman" charset="0"/>
              </a:defRPr>
            </a:lvl7pPr>
            <a:lvl8pPr marL="3200400" algn="l" defTabSz="914400" rtl="0" eaLnBrk="1" latinLnBrk="0" hangingPunct="1">
              <a:defRPr sz="2400" kern="1200">
                <a:solidFill>
                  <a:schemeClr val="tx1"/>
                </a:solidFill>
                <a:latin typeface="Times New Roman" charset="0"/>
                <a:ea typeface="+mn-ea"/>
                <a:cs typeface="Times New Roman" charset="0"/>
              </a:defRPr>
            </a:lvl8pPr>
            <a:lvl9pPr marL="3657600" algn="l" defTabSz="914400" rtl="0" eaLnBrk="1" latinLnBrk="0" hangingPunct="1">
              <a:defRPr sz="2400" kern="1200">
                <a:solidFill>
                  <a:schemeClr val="tx1"/>
                </a:solidFill>
                <a:latin typeface="Times New Roman" charset="0"/>
                <a:ea typeface="+mn-ea"/>
                <a:cs typeface="Times New Roman" charset="0"/>
              </a:defRPr>
            </a:lvl9pPr>
          </a:lstStyle>
          <a:p>
            <a:r>
              <a:rPr lang="et-EE" sz="1600">
                <a:latin typeface="Times New Roman" pitchFamily="18" charset="0"/>
                <a:cs typeface="Times New Roman" pitchFamily="18" charset="0"/>
              </a:rPr>
              <a:t>ASUTUSESISESEKS KASUTAMISEKS</a:t>
            </a:r>
            <a:endParaRPr lang="en-US" sz="1600" dirty="0">
              <a:latin typeface="Times New Roman" pitchFamily="18" charset="0"/>
              <a:cs typeface="Times New Roman" pitchFamily="18" charset="0"/>
            </a:endParaRPr>
          </a:p>
        </p:txBody>
      </p:sp>
    </p:spTree>
    <p:extLst>
      <p:ext uri="{BB962C8B-B14F-4D97-AF65-F5344CB8AC3E}">
        <p14:creationId xmlns:p14="http://schemas.microsoft.com/office/powerpoint/2010/main" xmlns="" val="2819807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Auditi eesmärk:</a:t>
            </a:r>
          </a:p>
        </p:txBody>
      </p:sp>
      <p:sp>
        <p:nvSpPr>
          <p:cNvPr id="3" name="Content Placeholder 2"/>
          <p:cNvSpPr>
            <a:spLocks noGrp="1"/>
          </p:cNvSpPr>
          <p:nvPr>
            <p:ph idx="1"/>
          </p:nvPr>
        </p:nvSpPr>
        <p:spPr>
          <a:xfrm>
            <a:off x="539552" y="1844824"/>
            <a:ext cx="7772400" cy="4464496"/>
          </a:xfrm>
        </p:spPr>
        <p:txBody>
          <a:bodyPr/>
          <a:lstStyle/>
          <a:p>
            <a:pPr marL="0" lvl="0" indent="0">
              <a:buNone/>
            </a:pPr>
            <a:r>
              <a:rPr lang="et-EE" dirty="0"/>
              <a:t>Hinnata, milline on Kaitseliidu saavutatud valmisolek riigikaitse arengukavas ettenähtud sõjaliste* ja mittesõjaliste** ülesannete täitmiseks, ehk:</a:t>
            </a:r>
          </a:p>
          <a:p>
            <a:r>
              <a:rPr lang="et-EE" dirty="0"/>
              <a:t>üksuste mehitatus, isikkoosseisu nõuetele vastavus ja saavutatud väljaõppe tase;</a:t>
            </a:r>
          </a:p>
          <a:p>
            <a:r>
              <a:rPr lang="et-EE" dirty="0"/>
              <a:t>üksuste varustatus;</a:t>
            </a:r>
          </a:p>
          <a:p>
            <a:r>
              <a:rPr lang="et-EE" dirty="0"/>
              <a:t>üksuste sõjaaegse ja rahuaegse kaasamise korraldus;</a:t>
            </a:r>
          </a:p>
          <a:p>
            <a:r>
              <a:rPr lang="et-EE" dirty="0"/>
              <a:t>üksuste lahingvalmidus; </a:t>
            </a:r>
          </a:p>
          <a:p>
            <a:r>
              <a:rPr lang="et-EE" dirty="0"/>
              <a:t>sisekontrollisüsteemide toimimine.</a:t>
            </a:r>
          </a:p>
          <a:p>
            <a:pPr marL="0" indent="0">
              <a:buNone/>
            </a:pPr>
            <a:r>
              <a:rPr lang="et-EE" sz="1400" i="1" dirty="0"/>
              <a:t>*ülesanne</a:t>
            </a:r>
            <a:r>
              <a:rPr lang="fi-FI" sz="1400" i="1" dirty="0"/>
              <a:t>, </a:t>
            </a:r>
            <a:r>
              <a:rPr lang="et-EE" sz="1400" i="1" dirty="0"/>
              <a:t>mis</a:t>
            </a:r>
            <a:r>
              <a:rPr lang="fi-FI" sz="1400" i="1" dirty="0"/>
              <a:t> </a:t>
            </a:r>
            <a:r>
              <a:rPr lang="et-EE" sz="1400" i="1" dirty="0"/>
              <a:t>riigikaitse</a:t>
            </a:r>
            <a:r>
              <a:rPr lang="fi-FI" sz="1400" i="1" dirty="0"/>
              <a:t> </a:t>
            </a:r>
            <a:r>
              <a:rPr lang="et-EE" sz="1400" i="1" dirty="0"/>
              <a:t>arengukavas</a:t>
            </a:r>
            <a:r>
              <a:rPr lang="fi-FI" sz="1400" i="1" dirty="0"/>
              <a:t> on </a:t>
            </a:r>
            <a:r>
              <a:rPr lang="et-EE" sz="1400" i="1" dirty="0"/>
              <a:t>seatud</a:t>
            </a:r>
            <a:r>
              <a:rPr lang="fi-FI" sz="1400" i="1" dirty="0"/>
              <a:t> </a:t>
            </a:r>
            <a:r>
              <a:rPr lang="et-EE" sz="1400" i="1" dirty="0"/>
              <a:t>Kaitseliidule</a:t>
            </a:r>
            <a:r>
              <a:rPr lang="fi-FI" sz="1400" i="1" dirty="0"/>
              <a:t> </a:t>
            </a:r>
            <a:r>
              <a:rPr lang="et-EE" sz="1400" i="1" dirty="0"/>
              <a:t>seoses</a:t>
            </a:r>
            <a:r>
              <a:rPr lang="fi-FI" sz="1400" i="1" dirty="0"/>
              <a:t> </a:t>
            </a:r>
            <a:r>
              <a:rPr lang="et-EE" sz="1400" i="1" dirty="0" smtClean="0"/>
              <a:t>kaitseväe</a:t>
            </a:r>
            <a:r>
              <a:rPr lang="fi-FI" sz="1400" i="1" dirty="0" smtClean="0"/>
              <a:t> </a:t>
            </a:r>
            <a:r>
              <a:rPr lang="et-EE" sz="1400" i="1" dirty="0"/>
              <a:t>sõjaajaüksuste</a:t>
            </a:r>
            <a:r>
              <a:rPr lang="fi-FI" sz="1400" i="1" dirty="0"/>
              <a:t> </a:t>
            </a:r>
            <a:r>
              <a:rPr lang="et-EE" sz="1400" i="1" dirty="0"/>
              <a:t>ettevalmistamisega</a:t>
            </a:r>
            <a:r>
              <a:rPr lang="fi-FI" sz="1400" i="1" dirty="0"/>
              <a:t>. </a:t>
            </a:r>
            <a:endParaRPr lang="et-EE" sz="1400" i="1" dirty="0"/>
          </a:p>
          <a:p>
            <a:pPr marL="0" indent="0">
              <a:buNone/>
            </a:pPr>
            <a:r>
              <a:rPr lang="et-EE" sz="1400" i="1" dirty="0"/>
              <a:t>**ülesanne, mis riigikaitse arengukavas on seatud Kaitseliidule seoses sõjalist tegevust toetavate ning </a:t>
            </a:r>
            <a:r>
              <a:rPr lang="et-EE" sz="1400" i="1" dirty="0" err="1"/>
              <a:t>sisekaitsetegevusi</a:t>
            </a:r>
            <a:r>
              <a:rPr lang="et-EE" sz="1400" i="1" dirty="0"/>
              <a:t> kriisi- ja sõja ajal toetavate üksuste ettevalmistamisega. </a:t>
            </a:r>
          </a:p>
        </p:txBody>
      </p:sp>
      <p:sp>
        <p:nvSpPr>
          <p:cNvPr id="4" name="Footer Placeholder 5">
            <a:extLst>
              <a:ext uri="{FF2B5EF4-FFF2-40B4-BE49-F238E27FC236}">
                <a16:creationId xmlns:a16="http://schemas.microsoft.com/office/drawing/2014/main" xmlns="" id="{78751A83-BFC9-4E58-88F7-5BAC18AEE16B}"/>
              </a:ext>
            </a:extLst>
          </p:cNvPr>
          <p:cNvSpPr txBox="1">
            <a:spLocks/>
          </p:cNvSpPr>
          <p:nvPr/>
        </p:nvSpPr>
        <p:spPr>
          <a:xfrm>
            <a:off x="2895600" y="6356350"/>
            <a:ext cx="3733800" cy="365125"/>
          </a:xfrm>
        </p:spPr>
        <p:txBody>
          <a:bodyPr/>
          <a:lstStyle>
            <a:defPPr>
              <a:defRPr lang="en-GB"/>
            </a:defPPr>
            <a:lvl1pPr algn="l" rtl="0" fontAlgn="base">
              <a:spcBef>
                <a:spcPct val="0"/>
              </a:spcBef>
              <a:spcAft>
                <a:spcPct val="0"/>
              </a:spcAft>
              <a:defRPr sz="2400" kern="1200">
                <a:solidFill>
                  <a:schemeClr val="tx1"/>
                </a:solidFill>
                <a:latin typeface="Times New Roman" charset="0"/>
                <a:ea typeface="+mn-ea"/>
                <a:cs typeface="Times New Roman" charset="0"/>
              </a:defRPr>
            </a:lvl1pPr>
            <a:lvl2pPr marL="457200" algn="l" rtl="0" fontAlgn="base">
              <a:spcBef>
                <a:spcPct val="0"/>
              </a:spcBef>
              <a:spcAft>
                <a:spcPct val="0"/>
              </a:spcAft>
              <a:defRPr sz="2400" kern="1200">
                <a:solidFill>
                  <a:schemeClr val="tx1"/>
                </a:solidFill>
                <a:latin typeface="Times New Roman" charset="0"/>
                <a:ea typeface="+mn-ea"/>
                <a:cs typeface="Times New Roman" charset="0"/>
              </a:defRPr>
            </a:lvl2pPr>
            <a:lvl3pPr marL="914400" algn="l" rtl="0" fontAlgn="base">
              <a:spcBef>
                <a:spcPct val="0"/>
              </a:spcBef>
              <a:spcAft>
                <a:spcPct val="0"/>
              </a:spcAft>
              <a:defRPr sz="2400" kern="1200">
                <a:solidFill>
                  <a:schemeClr val="tx1"/>
                </a:solidFill>
                <a:latin typeface="Times New Roman" charset="0"/>
                <a:ea typeface="+mn-ea"/>
                <a:cs typeface="Times New Roman" charset="0"/>
              </a:defRPr>
            </a:lvl3pPr>
            <a:lvl4pPr marL="1371600" algn="l" rtl="0" fontAlgn="base">
              <a:spcBef>
                <a:spcPct val="0"/>
              </a:spcBef>
              <a:spcAft>
                <a:spcPct val="0"/>
              </a:spcAft>
              <a:defRPr sz="2400" kern="1200">
                <a:solidFill>
                  <a:schemeClr val="tx1"/>
                </a:solidFill>
                <a:latin typeface="Times New Roman" charset="0"/>
                <a:ea typeface="+mn-ea"/>
                <a:cs typeface="Times New Roman" charset="0"/>
              </a:defRPr>
            </a:lvl4pPr>
            <a:lvl5pPr marL="1828800" algn="l" rtl="0" fontAlgn="base">
              <a:spcBef>
                <a:spcPct val="0"/>
              </a:spcBef>
              <a:spcAft>
                <a:spcPct val="0"/>
              </a:spcAft>
              <a:defRPr sz="2400" kern="1200">
                <a:solidFill>
                  <a:schemeClr val="tx1"/>
                </a:solidFill>
                <a:latin typeface="Times New Roman" charset="0"/>
                <a:ea typeface="+mn-ea"/>
                <a:cs typeface="Times New Roman" charset="0"/>
              </a:defRPr>
            </a:lvl5pPr>
            <a:lvl6pPr marL="2286000" algn="l" defTabSz="914400" rtl="0" eaLnBrk="1" latinLnBrk="0" hangingPunct="1">
              <a:defRPr sz="2400" kern="1200">
                <a:solidFill>
                  <a:schemeClr val="tx1"/>
                </a:solidFill>
                <a:latin typeface="Times New Roman" charset="0"/>
                <a:ea typeface="+mn-ea"/>
                <a:cs typeface="Times New Roman" charset="0"/>
              </a:defRPr>
            </a:lvl6pPr>
            <a:lvl7pPr marL="2743200" algn="l" defTabSz="914400" rtl="0" eaLnBrk="1" latinLnBrk="0" hangingPunct="1">
              <a:defRPr sz="2400" kern="1200">
                <a:solidFill>
                  <a:schemeClr val="tx1"/>
                </a:solidFill>
                <a:latin typeface="Times New Roman" charset="0"/>
                <a:ea typeface="+mn-ea"/>
                <a:cs typeface="Times New Roman" charset="0"/>
              </a:defRPr>
            </a:lvl7pPr>
            <a:lvl8pPr marL="3200400" algn="l" defTabSz="914400" rtl="0" eaLnBrk="1" latinLnBrk="0" hangingPunct="1">
              <a:defRPr sz="2400" kern="1200">
                <a:solidFill>
                  <a:schemeClr val="tx1"/>
                </a:solidFill>
                <a:latin typeface="Times New Roman" charset="0"/>
                <a:ea typeface="+mn-ea"/>
                <a:cs typeface="Times New Roman" charset="0"/>
              </a:defRPr>
            </a:lvl8pPr>
            <a:lvl9pPr marL="3657600" algn="l" defTabSz="914400" rtl="0" eaLnBrk="1" latinLnBrk="0" hangingPunct="1">
              <a:defRPr sz="2400" kern="1200">
                <a:solidFill>
                  <a:schemeClr val="tx1"/>
                </a:solidFill>
                <a:latin typeface="Times New Roman" charset="0"/>
                <a:ea typeface="+mn-ea"/>
                <a:cs typeface="Times New Roman" charset="0"/>
              </a:defRPr>
            </a:lvl9pPr>
          </a:lstStyle>
          <a:p>
            <a:r>
              <a:rPr lang="et-EE" sz="1600" dirty="0">
                <a:latin typeface="Times New Roman" pitchFamily="18" charset="0"/>
                <a:cs typeface="Times New Roman" pitchFamily="18" charset="0"/>
              </a:rPr>
              <a:t>ASUTUSESISESEKS KASUTAMISEKS</a:t>
            </a:r>
            <a:endParaRPr lang="en-US" sz="1600" dirty="0">
              <a:latin typeface="Times New Roman" pitchFamily="18" charset="0"/>
              <a:cs typeface="Times New Roman" pitchFamily="18" charset="0"/>
            </a:endParaRPr>
          </a:p>
        </p:txBody>
      </p:sp>
    </p:spTree>
    <p:extLst>
      <p:ext uri="{BB962C8B-B14F-4D97-AF65-F5344CB8AC3E}">
        <p14:creationId xmlns:p14="http://schemas.microsoft.com/office/powerpoint/2010/main" xmlns="" val="2651624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992E375-A58A-4FE9-A0AB-535799234275}"/>
              </a:ext>
            </a:extLst>
          </p:cNvPr>
          <p:cNvSpPr>
            <a:spLocks noGrp="1"/>
          </p:cNvSpPr>
          <p:nvPr>
            <p:ph type="title"/>
          </p:nvPr>
        </p:nvSpPr>
        <p:spPr/>
        <p:txBody>
          <a:bodyPr/>
          <a:lstStyle/>
          <a:p>
            <a:r>
              <a:rPr lang="et-EE" dirty="0"/>
              <a:t>Sõjalise maakaitse üksuste arendamine toimub Kaitseliidus vastavalt plaanidele</a:t>
            </a:r>
          </a:p>
        </p:txBody>
      </p:sp>
      <p:sp>
        <p:nvSpPr>
          <p:cNvPr id="3" name="Content Placeholder 2">
            <a:extLst>
              <a:ext uri="{FF2B5EF4-FFF2-40B4-BE49-F238E27FC236}">
                <a16:creationId xmlns:a16="http://schemas.microsoft.com/office/drawing/2014/main" xmlns="" id="{C866D768-3E76-46C2-AB1C-8BE7BAF96EF2}"/>
              </a:ext>
            </a:extLst>
          </p:cNvPr>
          <p:cNvSpPr>
            <a:spLocks noGrp="1"/>
          </p:cNvSpPr>
          <p:nvPr>
            <p:ph idx="1"/>
          </p:nvPr>
        </p:nvSpPr>
        <p:spPr/>
        <p:txBody>
          <a:bodyPr/>
          <a:lstStyle/>
          <a:p>
            <a:r>
              <a:rPr lang="et-EE" dirty="0"/>
              <a:t>võrreldes 2016</a:t>
            </a:r>
            <a:r>
              <a:rPr lang="et-EE" dirty="0" smtClean="0"/>
              <a:t>. aastaga </a:t>
            </a:r>
            <a:r>
              <a:rPr lang="et-EE" dirty="0"/>
              <a:t>on sõjaliste üksuste </a:t>
            </a:r>
            <a:r>
              <a:rPr lang="et-EE" b="1" dirty="0"/>
              <a:t>mehitatus</a:t>
            </a:r>
            <a:r>
              <a:rPr lang="et-EE" dirty="0"/>
              <a:t> paranenud (nii tegevväelaste kui </a:t>
            </a:r>
            <a:r>
              <a:rPr lang="et-EE" dirty="0" smtClean="0"/>
              <a:t>ka reservväelaste </a:t>
            </a:r>
            <a:r>
              <a:rPr lang="et-EE" dirty="0"/>
              <a:t>osas);</a:t>
            </a:r>
          </a:p>
          <a:p>
            <a:r>
              <a:rPr lang="et-EE" dirty="0"/>
              <a:t>üksuste </a:t>
            </a:r>
            <a:r>
              <a:rPr lang="et-EE" b="1" dirty="0"/>
              <a:t>väljaõpetamine</a:t>
            </a:r>
            <a:r>
              <a:rPr lang="et-EE" dirty="0"/>
              <a:t> </a:t>
            </a:r>
            <a:r>
              <a:rPr lang="et-EE" dirty="0" smtClean="0"/>
              <a:t>on ajaliselt </a:t>
            </a:r>
            <a:r>
              <a:rPr lang="et-EE" dirty="0"/>
              <a:t>toimunud graafikujärgselt, on vaid üksikuid graafikust mahajäämusi;</a:t>
            </a:r>
          </a:p>
          <a:p>
            <a:r>
              <a:rPr lang="et-EE" dirty="0"/>
              <a:t>sõjaaja üksuste </a:t>
            </a:r>
            <a:r>
              <a:rPr lang="et-EE" b="1" dirty="0"/>
              <a:t>varustatus</a:t>
            </a:r>
            <a:r>
              <a:rPr lang="et-EE" dirty="0"/>
              <a:t> (hinnatud 27.03.2017) oli üldiselt mitterahuldav, hea vaid relvastuse osas, hankeplaanides kavandatu näeb ette olukorra </a:t>
            </a:r>
            <a:r>
              <a:rPr lang="et-EE" dirty="0" err="1"/>
              <a:t>järk-järgulist</a:t>
            </a:r>
            <a:r>
              <a:rPr lang="et-EE" dirty="0"/>
              <a:t> parandamist;</a:t>
            </a:r>
          </a:p>
          <a:p>
            <a:r>
              <a:rPr lang="et-EE" dirty="0"/>
              <a:t>varustuse </a:t>
            </a:r>
            <a:r>
              <a:rPr lang="et-EE" b="1" dirty="0"/>
              <a:t>hoiutingimusi</a:t>
            </a:r>
            <a:r>
              <a:rPr lang="et-EE" dirty="0"/>
              <a:t> parandatakse, kuid sõjalised ülesanded ei ole prioriteetide seadmise aluseks;</a:t>
            </a:r>
          </a:p>
          <a:p>
            <a:r>
              <a:rPr lang="et-EE" dirty="0"/>
              <a:t>saavutatud </a:t>
            </a:r>
            <a:r>
              <a:rPr lang="et-EE" b="1" dirty="0"/>
              <a:t>lahinguvalmidus</a:t>
            </a:r>
            <a:r>
              <a:rPr lang="et-EE" dirty="0"/>
              <a:t> on piiratud, kuid on paranenud ja eelduste kohaselt paraneb ka edaspidi.</a:t>
            </a:r>
            <a:endParaRPr lang="et-EE" sz="1800" dirty="0"/>
          </a:p>
          <a:p>
            <a:endParaRPr lang="et-EE" dirty="0"/>
          </a:p>
        </p:txBody>
      </p:sp>
      <p:sp>
        <p:nvSpPr>
          <p:cNvPr id="4" name="Footer Placeholder 5">
            <a:extLst>
              <a:ext uri="{FF2B5EF4-FFF2-40B4-BE49-F238E27FC236}">
                <a16:creationId xmlns:a16="http://schemas.microsoft.com/office/drawing/2014/main" xmlns="" id="{145776B5-88FC-46FE-A64D-B71C7717A7DE}"/>
              </a:ext>
            </a:extLst>
          </p:cNvPr>
          <p:cNvSpPr>
            <a:spLocks noGrp="1"/>
          </p:cNvSpPr>
          <p:nvPr/>
        </p:nvSpPr>
        <p:spPr>
          <a:xfrm>
            <a:off x="2705100" y="6381328"/>
            <a:ext cx="3733800" cy="365125"/>
          </a:xfrm>
        </p:spPr>
        <p:txBody>
          <a:bodyPr/>
          <a:lstStyle>
            <a:defPPr>
              <a:defRPr lang="en-GB"/>
            </a:defPPr>
            <a:lvl1pPr algn="l" rtl="0" fontAlgn="base">
              <a:spcBef>
                <a:spcPct val="0"/>
              </a:spcBef>
              <a:spcAft>
                <a:spcPct val="0"/>
              </a:spcAft>
              <a:defRPr sz="2400" kern="1200">
                <a:solidFill>
                  <a:schemeClr val="tx1"/>
                </a:solidFill>
                <a:latin typeface="Times New Roman" charset="0"/>
                <a:ea typeface="+mn-ea"/>
                <a:cs typeface="Times New Roman" charset="0"/>
              </a:defRPr>
            </a:lvl1pPr>
            <a:lvl2pPr marL="457200" algn="l" rtl="0" fontAlgn="base">
              <a:spcBef>
                <a:spcPct val="0"/>
              </a:spcBef>
              <a:spcAft>
                <a:spcPct val="0"/>
              </a:spcAft>
              <a:defRPr sz="2400" kern="1200">
                <a:solidFill>
                  <a:schemeClr val="tx1"/>
                </a:solidFill>
                <a:latin typeface="Times New Roman" charset="0"/>
                <a:ea typeface="+mn-ea"/>
                <a:cs typeface="Times New Roman" charset="0"/>
              </a:defRPr>
            </a:lvl2pPr>
            <a:lvl3pPr marL="914400" algn="l" rtl="0" fontAlgn="base">
              <a:spcBef>
                <a:spcPct val="0"/>
              </a:spcBef>
              <a:spcAft>
                <a:spcPct val="0"/>
              </a:spcAft>
              <a:defRPr sz="2400" kern="1200">
                <a:solidFill>
                  <a:schemeClr val="tx1"/>
                </a:solidFill>
                <a:latin typeface="Times New Roman" charset="0"/>
                <a:ea typeface="+mn-ea"/>
                <a:cs typeface="Times New Roman" charset="0"/>
              </a:defRPr>
            </a:lvl3pPr>
            <a:lvl4pPr marL="1371600" algn="l" rtl="0" fontAlgn="base">
              <a:spcBef>
                <a:spcPct val="0"/>
              </a:spcBef>
              <a:spcAft>
                <a:spcPct val="0"/>
              </a:spcAft>
              <a:defRPr sz="2400" kern="1200">
                <a:solidFill>
                  <a:schemeClr val="tx1"/>
                </a:solidFill>
                <a:latin typeface="Times New Roman" charset="0"/>
                <a:ea typeface="+mn-ea"/>
                <a:cs typeface="Times New Roman" charset="0"/>
              </a:defRPr>
            </a:lvl4pPr>
            <a:lvl5pPr marL="1828800" algn="l" rtl="0" fontAlgn="base">
              <a:spcBef>
                <a:spcPct val="0"/>
              </a:spcBef>
              <a:spcAft>
                <a:spcPct val="0"/>
              </a:spcAft>
              <a:defRPr sz="2400" kern="1200">
                <a:solidFill>
                  <a:schemeClr val="tx1"/>
                </a:solidFill>
                <a:latin typeface="Times New Roman" charset="0"/>
                <a:ea typeface="+mn-ea"/>
                <a:cs typeface="Times New Roman" charset="0"/>
              </a:defRPr>
            </a:lvl5pPr>
            <a:lvl6pPr marL="2286000" algn="l" defTabSz="914400" rtl="0" eaLnBrk="1" latinLnBrk="0" hangingPunct="1">
              <a:defRPr sz="2400" kern="1200">
                <a:solidFill>
                  <a:schemeClr val="tx1"/>
                </a:solidFill>
                <a:latin typeface="Times New Roman" charset="0"/>
                <a:ea typeface="+mn-ea"/>
                <a:cs typeface="Times New Roman" charset="0"/>
              </a:defRPr>
            </a:lvl6pPr>
            <a:lvl7pPr marL="2743200" algn="l" defTabSz="914400" rtl="0" eaLnBrk="1" latinLnBrk="0" hangingPunct="1">
              <a:defRPr sz="2400" kern="1200">
                <a:solidFill>
                  <a:schemeClr val="tx1"/>
                </a:solidFill>
                <a:latin typeface="Times New Roman" charset="0"/>
                <a:ea typeface="+mn-ea"/>
                <a:cs typeface="Times New Roman" charset="0"/>
              </a:defRPr>
            </a:lvl7pPr>
            <a:lvl8pPr marL="3200400" algn="l" defTabSz="914400" rtl="0" eaLnBrk="1" latinLnBrk="0" hangingPunct="1">
              <a:defRPr sz="2400" kern="1200">
                <a:solidFill>
                  <a:schemeClr val="tx1"/>
                </a:solidFill>
                <a:latin typeface="Times New Roman" charset="0"/>
                <a:ea typeface="+mn-ea"/>
                <a:cs typeface="Times New Roman" charset="0"/>
              </a:defRPr>
            </a:lvl8pPr>
            <a:lvl9pPr marL="3657600" algn="l" defTabSz="914400" rtl="0" eaLnBrk="1" latinLnBrk="0" hangingPunct="1">
              <a:defRPr sz="2400" kern="1200">
                <a:solidFill>
                  <a:schemeClr val="tx1"/>
                </a:solidFill>
                <a:latin typeface="Times New Roman" charset="0"/>
                <a:ea typeface="+mn-ea"/>
                <a:cs typeface="Times New Roman" charset="0"/>
              </a:defRPr>
            </a:lvl9pPr>
          </a:lstStyle>
          <a:p>
            <a:r>
              <a:rPr lang="et-EE" sz="1600" dirty="0">
                <a:latin typeface="Times New Roman" pitchFamily="18" charset="0"/>
                <a:cs typeface="Times New Roman" pitchFamily="18" charset="0"/>
              </a:rPr>
              <a:t>ASUTUSESISESEKS KASUTAMISEKS</a:t>
            </a:r>
            <a:endParaRPr lang="en-US" sz="1600" dirty="0">
              <a:latin typeface="Times New Roman" pitchFamily="18" charset="0"/>
              <a:cs typeface="Times New Roman" pitchFamily="18" charset="0"/>
            </a:endParaRPr>
          </a:p>
        </p:txBody>
      </p:sp>
    </p:spTree>
    <p:extLst>
      <p:ext uri="{BB962C8B-B14F-4D97-AF65-F5344CB8AC3E}">
        <p14:creationId xmlns:p14="http://schemas.microsoft.com/office/powerpoint/2010/main" xmlns="" val="2895932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56B211-6931-4108-A7F2-B21464A1DBEB}"/>
              </a:ext>
            </a:extLst>
          </p:cNvPr>
          <p:cNvSpPr>
            <a:spLocks noGrp="1"/>
          </p:cNvSpPr>
          <p:nvPr>
            <p:ph type="title"/>
          </p:nvPr>
        </p:nvSpPr>
        <p:spPr/>
        <p:txBody>
          <a:bodyPr/>
          <a:lstStyle/>
          <a:p>
            <a:r>
              <a:rPr lang="et-EE" dirty="0"/>
              <a:t>2017. aasta mehitatus, varustatus, väljaõpe ja saavutatud lahinguvalmidus</a:t>
            </a:r>
          </a:p>
        </p:txBody>
      </p:sp>
      <p:sp>
        <p:nvSpPr>
          <p:cNvPr id="3" name="Content Placeholder 2">
            <a:extLst>
              <a:ext uri="{FF2B5EF4-FFF2-40B4-BE49-F238E27FC236}">
                <a16:creationId xmlns:a16="http://schemas.microsoft.com/office/drawing/2014/main" xmlns="" id="{5789686A-D889-43AE-BABB-982927C1203B}"/>
              </a:ext>
            </a:extLst>
          </p:cNvPr>
          <p:cNvSpPr>
            <a:spLocks noGrp="1"/>
          </p:cNvSpPr>
          <p:nvPr>
            <p:ph idx="1"/>
          </p:nvPr>
        </p:nvSpPr>
        <p:spPr/>
        <p:txBody>
          <a:bodyPr/>
          <a:lstStyle/>
          <a:p>
            <a:r>
              <a:rPr lang="et-EE" dirty="0"/>
              <a:t>Detailne teave Kaitseliidu ettevalmistatavate </a:t>
            </a:r>
            <a:r>
              <a:rPr lang="et-EE" dirty="0" smtClean="0"/>
              <a:t>kaitseväe </a:t>
            </a:r>
            <a:r>
              <a:rPr lang="et-EE" dirty="0"/>
              <a:t>koosseisu kuuluvate sõjalise maakaitse üksuste (nö rohelised) mehitatuse, varustatuse ja saavutatud lahingvalmiduse taseme kohta on riigisaladus.</a:t>
            </a:r>
          </a:p>
          <a:p>
            <a:r>
              <a:rPr lang="et-EE" dirty="0"/>
              <a:t>Vt. Lisa A (mehitatus), B (varustatus), C ja C1 (lahinguvalmidus)</a:t>
            </a:r>
          </a:p>
          <a:p>
            <a:endParaRPr lang="et-EE" dirty="0"/>
          </a:p>
        </p:txBody>
      </p:sp>
      <p:sp>
        <p:nvSpPr>
          <p:cNvPr id="4" name="Footer Placeholder 5">
            <a:extLst>
              <a:ext uri="{FF2B5EF4-FFF2-40B4-BE49-F238E27FC236}">
                <a16:creationId xmlns:a16="http://schemas.microsoft.com/office/drawing/2014/main" xmlns="" id="{6E5616E5-6C49-40AE-9BFA-1898CA7F5D22}"/>
              </a:ext>
            </a:extLst>
          </p:cNvPr>
          <p:cNvSpPr>
            <a:spLocks noGrp="1"/>
          </p:cNvSpPr>
          <p:nvPr/>
        </p:nvSpPr>
        <p:spPr>
          <a:xfrm>
            <a:off x="2705100" y="6381328"/>
            <a:ext cx="3733800" cy="365125"/>
          </a:xfrm>
        </p:spPr>
        <p:txBody>
          <a:bodyPr/>
          <a:lstStyle>
            <a:defPPr>
              <a:defRPr lang="en-GB"/>
            </a:defPPr>
            <a:lvl1pPr algn="l" rtl="0" fontAlgn="base">
              <a:spcBef>
                <a:spcPct val="0"/>
              </a:spcBef>
              <a:spcAft>
                <a:spcPct val="0"/>
              </a:spcAft>
              <a:defRPr sz="2400" kern="1200">
                <a:solidFill>
                  <a:schemeClr val="tx1"/>
                </a:solidFill>
                <a:latin typeface="Times New Roman" charset="0"/>
                <a:ea typeface="+mn-ea"/>
                <a:cs typeface="Times New Roman" charset="0"/>
              </a:defRPr>
            </a:lvl1pPr>
            <a:lvl2pPr marL="457200" algn="l" rtl="0" fontAlgn="base">
              <a:spcBef>
                <a:spcPct val="0"/>
              </a:spcBef>
              <a:spcAft>
                <a:spcPct val="0"/>
              </a:spcAft>
              <a:defRPr sz="2400" kern="1200">
                <a:solidFill>
                  <a:schemeClr val="tx1"/>
                </a:solidFill>
                <a:latin typeface="Times New Roman" charset="0"/>
                <a:ea typeface="+mn-ea"/>
                <a:cs typeface="Times New Roman" charset="0"/>
              </a:defRPr>
            </a:lvl2pPr>
            <a:lvl3pPr marL="914400" algn="l" rtl="0" fontAlgn="base">
              <a:spcBef>
                <a:spcPct val="0"/>
              </a:spcBef>
              <a:spcAft>
                <a:spcPct val="0"/>
              </a:spcAft>
              <a:defRPr sz="2400" kern="1200">
                <a:solidFill>
                  <a:schemeClr val="tx1"/>
                </a:solidFill>
                <a:latin typeface="Times New Roman" charset="0"/>
                <a:ea typeface="+mn-ea"/>
                <a:cs typeface="Times New Roman" charset="0"/>
              </a:defRPr>
            </a:lvl3pPr>
            <a:lvl4pPr marL="1371600" algn="l" rtl="0" fontAlgn="base">
              <a:spcBef>
                <a:spcPct val="0"/>
              </a:spcBef>
              <a:spcAft>
                <a:spcPct val="0"/>
              </a:spcAft>
              <a:defRPr sz="2400" kern="1200">
                <a:solidFill>
                  <a:schemeClr val="tx1"/>
                </a:solidFill>
                <a:latin typeface="Times New Roman" charset="0"/>
                <a:ea typeface="+mn-ea"/>
                <a:cs typeface="Times New Roman" charset="0"/>
              </a:defRPr>
            </a:lvl4pPr>
            <a:lvl5pPr marL="1828800" algn="l" rtl="0" fontAlgn="base">
              <a:spcBef>
                <a:spcPct val="0"/>
              </a:spcBef>
              <a:spcAft>
                <a:spcPct val="0"/>
              </a:spcAft>
              <a:defRPr sz="2400" kern="1200">
                <a:solidFill>
                  <a:schemeClr val="tx1"/>
                </a:solidFill>
                <a:latin typeface="Times New Roman" charset="0"/>
                <a:ea typeface="+mn-ea"/>
                <a:cs typeface="Times New Roman" charset="0"/>
              </a:defRPr>
            </a:lvl5pPr>
            <a:lvl6pPr marL="2286000" algn="l" defTabSz="914400" rtl="0" eaLnBrk="1" latinLnBrk="0" hangingPunct="1">
              <a:defRPr sz="2400" kern="1200">
                <a:solidFill>
                  <a:schemeClr val="tx1"/>
                </a:solidFill>
                <a:latin typeface="Times New Roman" charset="0"/>
                <a:ea typeface="+mn-ea"/>
                <a:cs typeface="Times New Roman" charset="0"/>
              </a:defRPr>
            </a:lvl6pPr>
            <a:lvl7pPr marL="2743200" algn="l" defTabSz="914400" rtl="0" eaLnBrk="1" latinLnBrk="0" hangingPunct="1">
              <a:defRPr sz="2400" kern="1200">
                <a:solidFill>
                  <a:schemeClr val="tx1"/>
                </a:solidFill>
                <a:latin typeface="Times New Roman" charset="0"/>
                <a:ea typeface="+mn-ea"/>
                <a:cs typeface="Times New Roman" charset="0"/>
              </a:defRPr>
            </a:lvl7pPr>
            <a:lvl8pPr marL="3200400" algn="l" defTabSz="914400" rtl="0" eaLnBrk="1" latinLnBrk="0" hangingPunct="1">
              <a:defRPr sz="2400" kern="1200">
                <a:solidFill>
                  <a:schemeClr val="tx1"/>
                </a:solidFill>
                <a:latin typeface="Times New Roman" charset="0"/>
                <a:ea typeface="+mn-ea"/>
                <a:cs typeface="Times New Roman" charset="0"/>
              </a:defRPr>
            </a:lvl8pPr>
            <a:lvl9pPr marL="3657600" algn="l" defTabSz="914400" rtl="0" eaLnBrk="1" latinLnBrk="0" hangingPunct="1">
              <a:defRPr sz="2400" kern="1200">
                <a:solidFill>
                  <a:schemeClr val="tx1"/>
                </a:solidFill>
                <a:latin typeface="Times New Roman" charset="0"/>
                <a:ea typeface="+mn-ea"/>
                <a:cs typeface="Times New Roman" charset="0"/>
              </a:defRPr>
            </a:lvl9pPr>
          </a:lstStyle>
          <a:p>
            <a:r>
              <a:rPr lang="et-EE" sz="1600" dirty="0">
                <a:latin typeface="Times New Roman" pitchFamily="18" charset="0"/>
                <a:cs typeface="Times New Roman" pitchFamily="18" charset="0"/>
              </a:rPr>
              <a:t>ASUTUSESISESEKS KASUTAMISEKS</a:t>
            </a:r>
            <a:endParaRPr lang="en-US" sz="1600" dirty="0">
              <a:latin typeface="Times New Roman" pitchFamily="18" charset="0"/>
              <a:cs typeface="Times New Roman" pitchFamily="18" charset="0"/>
            </a:endParaRPr>
          </a:p>
        </p:txBody>
      </p:sp>
    </p:spTree>
    <p:extLst>
      <p:ext uri="{BB962C8B-B14F-4D97-AF65-F5344CB8AC3E}">
        <p14:creationId xmlns:p14="http://schemas.microsoft.com/office/powerpoint/2010/main" xmlns="" val="2708821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B695B26-325D-414F-A9EA-A23B4A47C3FA}"/>
              </a:ext>
            </a:extLst>
          </p:cNvPr>
          <p:cNvSpPr>
            <a:spLocks noGrp="1"/>
          </p:cNvSpPr>
          <p:nvPr>
            <p:ph type="title"/>
          </p:nvPr>
        </p:nvSpPr>
        <p:spPr/>
        <p:txBody>
          <a:bodyPr/>
          <a:lstStyle/>
          <a:p>
            <a:r>
              <a:rPr lang="et-EE" dirty="0"/>
              <a:t>Tegevväelaste arv ja nõuetele vastavus on puudulik</a:t>
            </a:r>
          </a:p>
        </p:txBody>
      </p:sp>
      <p:sp>
        <p:nvSpPr>
          <p:cNvPr id="3" name="Content Placeholder 2">
            <a:extLst>
              <a:ext uri="{FF2B5EF4-FFF2-40B4-BE49-F238E27FC236}">
                <a16:creationId xmlns:a16="http://schemas.microsoft.com/office/drawing/2014/main" xmlns="" id="{A269D94A-B5DC-4552-B64A-4FF37DB4CDC2}"/>
              </a:ext>
            </a:extLst>
          </p:cNvPr>
          <p:cNvSpPr>
            <a:spLocks noGrp="1"/>
          </p:cNvSpPr>
          <p:nvPr>
            <p:ph idx="1"/>
          </p:nvPr>
        </p:nvSpPr>
        <p:spPr>
          <a:xfrm>
            <a:off x="593725" y="1700808"/>
            <a:ext cx="7772400" cy="4395192"/>
          </a:xfrm>
        </p:spPr>
        <p:txBody>
          <a:bodyPr/>
          <a:lstStyle/>
          <a:p>
            <a:pPr>
              <a:buFont typeface="Arial" panose="020B0604020202020204" pitchFamily="34" charset="0"/>
              <a:buChar char="•"/>
            </a:pPr>
            <a:r>
              <a:rPr lang="et-EE" dirty="0"/>
              <a:t>RKAK 2013-2022 TV </a:t>
            </a:r>
            <a:r>
              <a:rPr lang="et-EE" dirty="0" smtClean="0"/>
              <a:t>piirarv </a:t>
            </a:r>
            <a:r>
              <a:rPr lang="et-EE" dirty="0"/>
              <a:t>227 (KL hinnatud vajadus 258)</a:t>
            </a:r>
          </a:p>
          <a:p>
            <a:pPr>
              <a:buFont typeface="Arial" panose="020B0604020202020204" pitchFamily="34" charset="0"/>
              <a:buChar char="•"/>
            </a:pPr>
            <a:r>
              <a:rPr lang="et-EE" dirty="0"/>
              <a:t>RKAK 2017-2026 TV </a:t>
            </a:r>
            <a:r>
              <a:rPr lang="et-EE" dirty="0" smtClean="0"/>
              <a:t>piirarv </a:t>
            </a:r>
            <a:r>
              <a:rPr lang="et-EE" dirty="0"/>
              <a:t>232</a:t>
            </a:r>
          </a:p>
          <a:p>
            <a:pPr>
              <a:buFont typeface="Arial" panose="020B0604020202020204" pitchFamily="34" charset="0"/>
              <a:buChar char="•"/>
            </a:pPr>
            <a:r>
              <a:rPr lang="et-EE" dirty="0"/>
              <a:t>01.04.2017 TV täidetud 206, neist nõuetele (SVÕ) vastas 57%</a:t>
            </a:r>
          </a:p>
          <a:p>
            <a:endParaRPr lang="et-EE" dirty="0"/>
          </a:p>
        </p:txBody>
      </p:sp>
      <p:graphicFrame>
        <p:nvGraphicFramePr>
          <p:cNvPr id="4" name="Chart 3">
            <a:extLst>
              <a:ext uri="{FF2B5EF4-FFF2-40B4-BE49-F238E27FC236}">
                <a16:creationId xmlns:a16="http://schemas.microsoft.com/office/drawing/2014/main" xmlns="" id="{58C84E1E-2A2F-4E86-B3E1-4BBE1BF587B5}"/>
              </a:ext>
            </a:extLst>
          </p:cNvPr>
          <p:cNvGraphicFramePr>
            <a:graphicFrameLocks/>
          </p:cNvGraphicFramePr>
          <p:nvPr>
            <p:extLst>
              <p:ext uri="{D42A27DB-BD31-4B8C-83A1-F6EECF244321}">
                <p14:modId xmlns:p14="http://schemas.microsoft.com/office/powerpoint/2010/main" xmlns="" val="224216606"/>
              </p:ext>
            </p:extLst>
          </p:nvPr>
        </p:nvGraphicFramePr>
        <p:xfrm>
          <a:off x="1617662" y="2852936"/>
          <a:ext cx="6050682" cy="3456384"/>
        </p:xfrm>
        <a:graphic>
          <a:graphicData uri="http://schemas.openxmlformats.org/drawingml/2006/chart">
            <c:chart xmlns:c="http://schemas.openxmlformats.org/drawingml/2006/chart" xmlns:r="http://schemas.openxmlformats.org/officeDocument/2006/relationships" r:id="rId2"/>
          </a:graphicData>
        </a:graphic>
      </p:graphicFrame>
      <p:sp>
        <p:nvSpPr>
          <p:cNvPr id="5" name="Footer Placeholder 5">
            <a:extLst>
              <a:ext uri="{FF2B5EF4-FFF2-40B4-BE49-F238E27FC236}">
                <a16:creationId xmlns:a16="http://schemas.microsoft.com/office/drawing/2014/main" xmlns="" id="{E44F840B-3AEC-423F-8D89-490AAFCE2F45}"/>
              </a:ext>
            </a:extLst>
          </p:cNvPr>
          <p:cNvSpPr txBox="1">
            <a:spLocks/>
          </p:cNvSpPr>
          <p:nvPr/>
        </p:nvSpPr>
        <p:spPr>
          <a:xfrm>
            <a:off x="2819400" y="6381328"/>
            <a:ext cx="3886200" cy="365125"/>
          </a:xfrm>
        </p:spPr>
        <p:txBody>
          <a:bodyPr/>
          <a:lstStyle>
            <a:defPPr>
              <a:defRPr lang="en-GB"/>
            </a:defPPr>
            <a:lvl1pPr algn="l" rtl="0" fontAlgn="base">
              <a:spcBef>
                <a:spcPct val="0"/>
              </a:spcBef>
              <a:spcAft>
                <a:spcPct val="0"/>
              </a:spcAft>
              <a:defRPr sz="2400" kern="1200">
                <a:solidFill>
                  <a:schemeClr val="tx1"/>
                </a:solidFill>
                <a:latin typeface="Times New Roman" charset="0"/>
                <a:ea typeface="+mn-ea"/>
                <a:cs typeface="Times New Roman" charset="0"/>
              </a:defRPr>
            </a:lvl1pPr>
            <a:lvl2pPr marL="457200" algn="l" rtl="0" fontAlgn="base">
              <a:spcBef>
                <a:spcPct val="0"/>
              </a:spcBef>
              <a:spcAft>
                <a:spcPct val="0"/>
              </a:spcAft>
              <a:defRPr sz="2400" kern="1200">
                <a:solidFill>
                  <a:schemeClr val="tx1"/>
                </a:solidFill>
                <a:latin typeface="Times New Roman" charset="0"/>
                <a:ea typeface="+mn-ea"/>
                <a:cs typeface="Times New Roman" charset="0"/>
              </a:defRPr>
            </a:lvl2pPr>
            <a:lvl3pPr marL="914400" algn="l" rtl="0" fontAlgn="base">
              <a:spcBef>
                <a:spcPct val="0"/>
              </a:spcBef>
              <a:spcAft>
                <a:spcPct val="0"/>
              </a:spcAft>
              <a:defRPr sz="2400" kern="1200">
                <a:solidFill>
                  <a:schemeClr val="tx1"/>
                </a:solidFill>
                <a:latin typeface="Times New Roman" charset="0"/>
                <a:ea typeface="+mn-ea"/>
                <a:cs typeface="Times New Roman" charset="0"/>
              </a:defRPr>
            </a:lvl3pPr>
            <a:lvl4pPr marL="1371600" algn="l" rtl="0" fontAlgn="base">
              <a:spcBef>
                <a:spcPct val="0"/>
              </a:spcBef>
              <a:spcAft>
                <a:spcPct val="0"/>
              </a:spcAft>
              <a:defRPr sz="2400" kern="1200">
                <a:solidFill>
                  <a:schemeClr val="tx1"/>
                </a:solidFill>
                <a:latin typeface="Times New Roman" charset="0"/>
                <a:ea typeface="+mn-ea"/>
                <a:cs typeface="Times New Roman" charset="0"/>
              </a:defRPr>
            </a:lvl4pPr>
            <a:lvl5pPr marL="1828800" algn="l" rtl="0" fontAlgn="base">
              <a:spcBef>
                <a:spcPct val="0"/>
              </a:spcBef>
              <a:spcAft>
                <a:spcPct val="0"/>
              </a:spcAft>
              <a:defRPr sz="2400" kern="1200">
                <a:solidFill>
                  <a:schemeClr val="tx1"/>
                </a:solidFill>
                <a:latin typeface="Times New Roman" charset="0"/>
                <a:ea typeface="+mn-ea"/>
                <a:cs typeface="Times New Roman" charset="0"/>
              </a:defRPr>
            </a:lvl5pPr>
            <a:lvl6pPr marL="2286000" algn="l" defTabSz="914400" rtl="0" eaLnBrk="1" latinLnBrk="0" hangingPunct="1">
              <a:defRPr sz="2400" kern="1200">
                <a:solidFill>
                  <a:schemeClr val="tx1"/>
                </a:solidFill>
                <a:latin typeface="Times New Roman" charset="0"/>
                <a:ea typeface="+mn-ea"/>
                <a:cs typeface="Times New Roman" charset="0"/>
              </a:defRPr>
            </a:lvl6pPr>
            <a:lvl7pPr marL="2743200" algn="l" defTabSz="914400" rtl="0" eaLnBrk="1" latinLnBrk="0" hangingPunct="1">
              <a:defRPr sz="2400" kern="1200">
                <a:solidFill>
                  <a:schemeClr val="tx1"/>
                </a:solidFill>
                <a:latin typeface="Times New Roman" charset="0"/>
                <a:ea typeface="+mn-ea"/>
                <a:cs typeface="Times New Roman" charset="0"/>
              </a:defRPr>
            </a:lvl7pPr>
            <a:lvl8pPr marL="3200400" algn="l" defTabSz="914400" rtl="0" eaLnBrk="1" latinLnBrk="0" hangingPunct="1">
              <a:defRPr sz="2400" kern="1200">
                <a:solidFill>
                  <a:schemeClr val="tx1"/>
                </a:solidFill>
                <a:latin typeface="Times New Roman" charset="0"/>
                <a:ea typeface="+mn-ea"/>
                <a:cs typeface="Times New Roman" charset="0"/>
              </a:defRPr>
            </a:lvl8pPr>
            <a:lvl9pPr marL="3657600" algn="l" defTabSz="914400" rtl="0" eaLnBrk="1" latinLnBrk="0" hangingPunct="1">
              <a:defRPr sz="2400" kern="1200">
                <a:solidFill>
                  <a:schemeClr val="tx1"/>
                </a:solidFill>
                <a:latin typeface="Times New Roman" charset="0"/>
                <a:ea typeface="+mn-ea"/>
                <a:cs typeface="Times New Roman" charset="0"/>
              </a:defRPr>
            </a:lvl9pPr>
          </a:lstStyle>
          <a:p>
            <a:r>
              <a:rPr lang="et-EE" sz="1600" dirty="0">
                <a:latin typeface="Times New Roman" pitchFamily="18" charset="0"/>
                <a:cs typeface="Times New Roman" pitchFamily="18" charset="0"/>
              </a:rPr>
              <a:t>ASUTUSESISESEKS KASUTAMISEKS</a:t>
            </a:r>
            <a:endParaRPr lang="en-US" sz="1600" dirty="0">
              <a:latin typeface="Times New Roman" pitchFamily="18" charset="0"/>
              <a:cs typeface="Times New Roman" pitchFamily="18" charset="0"/>
            </a:endParaRPr>
          </a:p>
        </p:txBody>
      </p:sp>
    </p:spTree>
    <p:extLst>
      <p:ext uri="{BB962C8B-B14F-4D97-AF65-F5344CB8AC3E}">
        <p14:creationId xmlns:p14="http://schemas.microsoft.com/office/powerpoint/2010/main" xmlns="" val="1473872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1C0968E-A57C-47DE-9AFF-09354830E536}"/>
              </a:ext>
            </a:extLst>
          </p:cNvPr>
          <p:cNvSpPr>
            <a:spLocks noGrp="1"/>
          </p:cNvSpPr>
          <p:nvPr>
            <p:ph type="title"/>
          </p:nvPr>
        </p:nvSpPr>
        <p:spPr/>
        <p:txBody>
          <a:bodyPr/>
          <a:lstStyle/>
          <a:p>
            <a:r>
              <a:rPr lang="et-EE" dirty="0"/>
              <a:t>Sõjalise väljaõppe </a:t>
            </a:r>
            <a:r>
              <a:rPr lang="et-EE" dirty="0" smtClean="0"/>
              <a:t>nõuetele </a:t>
            </a:r>
            <a:r>
              <a:rPr lang="et-EE" dirty="0"/>
              <a:t>vastavus astmete kaupa ja puudused</a:t>
            </a:r>
          </a:p>
        </p:txBody>
      </p:sp>
      <p:graphicFrame>
        <p:nvGraphicFramePr>
          <p:cNvPr id="15" name="Object 3">
            <a:extLst>
              <a:ext uri="{FF2B5EF4-FFF2-40B4-BE49-F238E27FC236}">
                <a16:creationId xmlns:a16="http://schemas.microsoft.com/office/drawing/2014/main" xmlns="" id="{AAFB36B9-A45C-4E30-A4C6-EB66BF024516}"/>
              </a:ext>
            </a:extLst>
          </p:cNvPr>
          <p:cNvGraphicFramePr>
            <a:graphicFrameLocks noGrp="1" noChangeAspect="1"/>
          </p:cNvGraphicFramePr>
          <p:nvPr>
            <p:ph sz="half" idx="2"/>
            <p:extLst>
              <p:ext uri="{D42A27DB-BD31-4B8C-83A1-F6EECF244321}">
                <p14:modId xmlns:p14="http://schemas.microsoft.com/office/powerpoint/2010/main" xmlns="" val="4271749"/>
              </p:ext>
            </p:extLst>
          </p:nvPr>
        </p:nvGraphicFramePr>
        <p:xfrm>
          <a:off x="5220072" y="1981199"/>
          <a:ext cx="3599579" cy="4114800"/>
        </p:xfrm>
        <a:graphic>
          <a:graphicData uri="http://schemas.openxmlformats.org/presentationml/2006/ole">
            <p:oleObj spid="_x0000_s1048" name="Worksheet" r:id="rId3" imgW="4924523" imgH="5629230" progId="Excel.Sheet.12">
              <p:embed/>
            </p:oleObj>
          </a:graphicData>
        </a:graphic>
      </p:graphicFrame>
      <p:graphicFrame>
        <p:nvGraphicFramePr>
          <p:cNvPr id="16" name="Object 5">
            <a:extLst>
              <a:ext uri="{FF2B5EF4-FFF2-40B4-BE49-F238E27FC236}">
                <a16:creationId xmlns:a16="http://schemas.microsoft.com/office/drawing/2014/main" xmlns="" id="{3E373141-87D8-4883-B751-B6EA23D06949}"/>
              </a:ext>
            </a:extLst>
          </p:cNvPr>
          <p:cNvGraphicFramePr>
            <a:graphicFrameLocks noGrp="1" noChangeAspect="1"/>
          </p:cNvGraphicFramePr>
          <p:nvPr>
            <p:ph sz="half" idx="1"/>
            <p:extLst>
              <p:ext uri="{D42A27DB-BD31-4B8C-83A1-F6EECF244321}">
                <p14:modId xmlns:p14="http://schemas.microsoft.com/office/powerpoint/2010/main" xmlns="" val="1854782161"/>
              </p:ext>
            </p:extLst>
          </p:nvPr>
        </p:nvGraphicFramePr>
        <p:xfrm>
          <a:off x="395536" y="2492895"/>
          <a:ext cx="4752527" cy="3024337"/>
        </p:xfrm>
        <a:graphic>
          <a:graphicData uri="http://schemas.openxmlformats.org/presentationml/2006/ole">
            <p:oleObj spid="_x0000_s1049" name="Worksheet" r:id="rId4" imgW="4629268" imgH="3286170" progId="Excel.Sheet.12">
              <p:embed/>
            </p:oleObj>
          </a:graphicData>
        </a:graphic>
      </p:graphicFrame>
      <p:sp>
        <p:nvSpPr>
          <p:cNvPr id="17" name="Footer Placeholder 5">
            <a:extLst>
              <a:ext uri="{FF2B5EF4-FFF2-40B4-BE49-F238E27FC236}">
                <a16:creationId xmlns:a16="http://schemas.microsoft.com/office/drawing/2014/main" xmlns="" id="{E4924680-B481-45CE-9F14-041C497710C5}"/>
              </a:ext>
            </a:extLst>
          </p:cNvPr>
          <p:cNvSpPr txBox="1">
            <a:spLocks/>
          </p:cNvSpPr>
          <p:nvPr/>
        </p:nvSpPr>
        <p:spPr>
          <a:xfrm>
            <a:off x="2819400" y="6381328"/>
            <a:ext cx="3886200" cy="365125"/>
          </a:xfrm>
        </p:spPr>
        <p:txBody>
          <a:bodyPr/>
          <a:lstStyle>
            <a:defPPr>
              <a:defRPr lang="en-GB"/>
            </a:defPPr>
            <a:lvl1pPr algn="l" rtl="0" fontAlgn="base">
              <a:spcBef>
                <a:spcPct val="0"/>
              </a:spcBef>
              <a:spcAft>
                <a:spcPct val="0"/>
              </a:spcAft>
              <a:defRPr sz="2400" kern="1200">
                <a:solidFill>
                  <a:schemeClr val="tx1"/>
                </a:solidFill>
                <a:latin typeface="Times New Roman" charset="0"/>
                <a:ea typeface="+mn-ea"/>
                <a:cs typeface="Times New Roman" charset="0"/>
              </a:defRPr>
            </a:lvl1pPr>
            <a:lvl2pPr marL="457200" algn="l" rtl="0" fontAlgn="base">
              <a:spcBef>
                <a:spcPct val="0"/>
              </a:spcBef>
              <a:spcAft>
                <a:spcPct val="0"/>
              </a:spcAft>
              <a:defRPr sz="2400" kern="1200">
                <a:solidFill>
                  <a:schemeClr val="tx1"/>
                </a:solidFill>
                <a:latin typeface="Times New Roman" charset="0"/>
                <a:ea typeface="+mn-ea"/>
                <a:cs typeface="Times New Roman" charset="0"/>
              </a:defRPr>
            </a:lvl2pPr>
            <a:lvl3pPr marL="914400" algn="l" rtl="0" fontAlgn="base">
              <a:spcBef>
                <a:spcPct val="0"/>
              </a:spcBef>
              <a:spcAft>
                <a:spcPct val="0"/>
              </a:spcAft>
              <a:defRPr sz="2400" kern="1200">
                <a:solidFill>
                  <a:schemeClr val="tx1"/>
                </a:solidFill>
                <a:latin typeface="Times New Roman" charset="0"/>
                <a:ea typeface="+mn-ea"/>
                <a:cs typeface="Times New Roman" charset="0"/>
              </a:defRPr>
            </a:lvl3pPr>
            <a:lvl4pPr marL="1371600" algn="l" rtl="0" fontAlgn="base">
              <a:spcBef>
                <a:spcPct val="0"/>
              </a:spcBef>
              <a:spcAft>
                <a:spcPct val="0"/>
              </a:spcAft>
              <a:defRPr sz="2400" kern="1200">
                <a:solidFill>
                  <a:schemeClr val="tx1"/>
                </a:solidFill>
                <a:latin typeface="Times New Roman" charset="0"/>
                <a:ea typeface="+mn-ea"/>
                <a:cs typeface="Times New Roman" charset="0"/>
              </a:defRPr>
            </a:lvl4pPr>
            <a:lvl5pPr marL="1828800" algn="l" rtl="0" fontAlgn="base">
              <a:spcBef>
                <a:spcPct val="0"/>
              </a:spcBef>
              <a:spcAft>
                <a:spcPct val="0"/>
              </a:spcAft>
              <a:defRPr sz="2400" kern="1200">
                <a:solidFill>
                  <a:schemeClr val="tx1"/>
                </a:solidFill>
                <a:latin typeface="Times New Roman" charset="0"/>
                <a:ea typeface="+mn-ea"/>
                <a:cs typeface="Times New Roman" charset="0"/>
              </a:defRPr>
            </a:lvl5pPr>
            <a:lvl6pPr marL="2286000" algn="l" defTabSz="914400" rtl="0" eaLnBrk="1" latinLnBrk="0" hangingPunct="1">
              <a:defRPr sz="2400" kern="1200">
                <a:solidFill>
                  <a:schemeClr val="tx1"/>
                </a:solidFill>
                <a:latin typeface="Times New Roman" charset="0"/>
                <a:ea typeface="+mn-ea"/>
                <a:cs typeface="Times New Roman" charset="0"/>
              </a:defRPr>
            </a:lvl6pPr>
            <a:lvl7pPr marL="2743200" algn="l" defTabSz="914400" rtl="0" eaLnBrk="1" latinLnBrk="0" hangingPunct="1">
              <a:defRPr sz="2400" kern="1200">
                <a:solidFill>
                  <a:schemeClr val="tx1"/>
                </a:solidFill>
                <a:latin typeface="Times New Roman" charset="0"/>
                <a:ea typeface="+mn-ea"/>
                <a:cs typeface="Times New Roman" charset="0"/>
              </a:defRPr>
            </a:lvl7pPr>
            <a:lvl8pPr marL="3200400" algn="l" defTabSz="914400" rtl="0" eaLnBrk="1" latinLnBrk="0" hangingPunct="1">
              <a:defRPr sz="2400" kern="1200">
                <a:solidFill>
                  <a:schemeClr val="tx1"/>
                </a:solidFill>
                <a:latin typeface="Times New Roman" charset="0"/>
                <a:ea typeface="+mn-ea"/>
                <a:cs typeface="Times New Roman" charset="0"/>
              </a:defRPr>
            </a:lvl8pPr>
            <a:lvl9pPr marL="3657600" algn="l" defTabSz="914400" rtl="0" eaLnBrk="1" latinLnBrk="0" hangingPunct="1">
              <a:defRPr sz="2400" kern="1200">
                <a:solidFill>
                  <a:schemeClr val="tx1"/>
                </a:solidFill>
                <a:latin typeface="Times New Roman" charset="0"/>
                <a:ea typeface="+mn-ea"/>
                <a:cs typeface="Times New Roman" charset="0"/>
              </a:defRPr>
            </a:lvl9pPr>
          </a:lstStyle>
          <a:p>
            <a:r>
              <a:rPr lang="et-EE" sz="1600" dirty="0">
                <a:latin typeface="Times New Roman" pitchFamily="18" charset="0"/>
                <a:cs typeface="Times New Roman" pitchFamily="18" charset="0"/>
              </a:rPr>
              <a:t>ASUTUSESISESEKS KASUTAMISEKS</a:t>
            </a:r>
            <a:endParaRPr lang="en-US" sz="1600" dirty="0">
              <a:latin typeface="Times New Roman" pitchFamily="18" charset="0"/>
              <a:cs typeface="Times New Roman" pitchFamily="18" charset="0"/>
            </a:endParaRPr>
          </a:p>
        </p:txBody>
      </p:sp>
    </p:spTree>
    <p:extLst>
      <p:ext uri="{BB962C8B-B14F-4D97-AF65-F5344CB8AC3E}">
        <p14:creationId xmlns:p14="http://schemas.microsoft.com/office/powerpoint/2010/main" xmlns="" val="1592654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B96BC42-6E50-40FC-A387-FAA288405E95}"/>
              </a:ext>
            </a:extLst>
          </p:cNvPr>
          <p:cNvSpPr>
            <a:spLocks noGrp="1"/>
          </p:cNvSpPr>
          <p:nvPr>
            <p:ph type="title"/>
          </p:nvPr>
        </p:nvSpPr>
        <p:spPr/>
        <p:txBody>
          <a:bodyPr/>
          <a:lstStyle/>
          <a:p>
            <a:r>
              <a:rPr lang="et-EE" dirty="0"/>
              <a:t>Juhtimisstruktuurid ei ole ühtlustatud</a:t>
            </a:r>
          </a:p>
        </p:txBody>
      </p:sp>
      <p:sp>
        <p:nvSpPr>
          <p:cNvPr id="3" name="Content Placeholder 2">
            <a:extLst>
              <a:ext uri="{FF2B5EF4-FFF2-40B4-BE49-F238E27FC236}">
                <a16:creationId xmlns:a16="http://schemas.microsoft.com/office/drawing/2014/main" xmlns="" id="{9E3DE7AB-EFC6-4B01-A5B6-F950400065D5}"/>
              </a:ext>
            </a:extLst>
          </p:cNvPr>
          <p:cNvSpPr>
            <a:spLocks noGrp="1"/>
          </p:cNvSpPr>
          <p:nvPr>
            <p:ph idx="1"/>
          </p:nvPr>
        </p:nvSpPr>
        <p:spPr>
          <a:xfrm>
            <a:off x="593725" y="1700808"/>
            <a:ext cx="7772400" cy="4395192"/>
          </a:xfrm>
        </p:spPr>
        <p:txBody>
          <a:bodyPr/>
          <a:lstStyle/>
          <a:p>
            <a:r>
              <a:rPr lang="et-EE" dirty="0" smtClean="0"/>
              <a:t>Kaitseliidu mehitatavate </a:t>
            </a:r>
            <a:r>
              <a:rPr lang="et-EE" dirty="0"/>
              <a:t>maakaitse </a:t>
            </a:r>
            <a:r>
              <a:rPr lang="et-EE" dirty="0" smtClean="0"/>
              <a:t>sõjaajaüksuste </a:t>
            </a:r>
            <a:r>
              <a:rPr lang="et-EE" dirty="0"/>
              <a:t>roll on olla </a:t>
            </a:r>
            <a:r>
              <a:rPr lang="et-EE" dirty="0" smtClean="0"/>
              <a:t>kaitseväe </a:t>
            </a:r>
            <a:r>
              <a:rPr lang="et-EE" dirty="0"/>
              <a:t>koosseisus ja osaleda konkreetsetes operatsioonides.</a:t>
            </a:r>
          </a:p>
          <a:p>
            <a:r>
              <a:rPr lang="et-EE" dirty="0"/>
              <a:t>Maakaitse sõjaaja juhtimisstruktuur ja ülesanded vastavad RKAK 2017-2026 Kaitseliidule pandud ülesannetele.</a:t>
            </a:r>
          </a:p>
          <a:p>
            <a:r>
              <a:rPr lang="et-EE" dirty="0" smtClean="0"/>
              <a:t>Kaitseliidu </a:t>
            </a:r>
            <a:r>
              <a:rPr lang="et-EE" dirty="0"/>
              <a:t>rahuaja juhtimisstruktuur üksuste ettevalmistamisel lähtub territoriaalkaitse põhimõttest.</a:t>
            </a:r>
          </a:p>
          <a:p>
            <a:r>
              <a:rPr lang="et-EE" dirty="0"/>
              <a:t>Juhtimisstruktuuride erinevusest tulenev selguse ja järjepidevuse puudumine võib operatiivolukorras üksuste rakendamisel osutuda probleemiks nii juhtidele kui tegevliikmetele.</a:t>
            </a:r>
          </a:p>
          <a:p>
            <a:r>
              <a:rPr lang="et-EE" dirty="0"/>
              <a:t>01.01.2019 jõustub Kaitseliidu seaduse muudatus (MKR </a:t>
            </a:r>
            <a:r>
              <a:rPr lang="et-EE" dirty="0" err="1"/>
              <a:t>vahejuhtimistasand</a:t>
            </a:r>
            <a:r>
              <a:rPr lang="et-EE" dirty="0"/>
              <a:t>) - see eeldab järeltegevusi ja personali.</a:t>
            </a:r>
          </a:p>
        </p:txBody>
      </p:sp>
      <p:sp>
        <p:nvSpPr>
          <p:cNvPr id="4" name="Footer Placeholder 5">
            <a:extLst>
              <a:ext uri="{FF2B5EF4-FFF2-40B4-BE49-F238E27FC236}">
                <a16:creationId xmlns:a16="http://schemas.microsoft.com/office/drawing/2014/main" xmlns="" id="{9A6EFD68-F6B5-48B8-8A07-BEFAFE4D9838}"/>
              </a:ext>
            </a:extLst>
          </p:cNvPr>
          <p:cNvSpPr txBox="1">
            <a:spLocks/>
          </p:cNvSpPr>
          <p:nvPr/>
        </p:nvSpPr>
        <p:spPr>
          <a:xfrm>
            <a:off x="3048000" y="6356350"/>
            <a:ext cx="3733800" cy="365125"/>
          </a:xfrm>
        </p:spPr>
        <p:txBody>
          <a:bodyPr/>
          <a:lstStyle>
            <a:defPPr>
              <a:defRPr lang="en-GB"/>
            </a:defPPr>
            <a:lvl1pPr algn="l" rtl="0" fontAlgn="base">
              <a:spcBef>
                <a:spcPct val="0"/>
              </a:spcBef>
              <a:spcAft>
                <a:spcPct val="0"/>
              </a:spcAft>
              <a:defRPr sz="2400" kern="1200">
                <a:solidFill>
                  <a:schemeClr val="tx1"/>
                </a:solidFill>
                <a:latin typeface="Times New Roman" charset="0"/>
                <a:ea typeface="+mn-ea"/>
                <a:cs typeface="Times New Roman" charset="0"/>
              </a:defRPr>
            </a:lvl1pPr>
            <a:lvl2pPr marL="457200" algn="l" rtl="0" fontAlgn="base">
              <a:spcBef>
                <a:spcPct val="0"/>
              </a:spcBef>
              <a:spcAft>
                <a:spcPct val="0"/>
              </a:spcAft>
              <a:defRPr sz="2400" kern="1200">
                <a:solidFill>
                  <a:schemeClr val="tx1"/>
                </a:solidFill>
                <a:latin typeface="Times New Roman" charset="0"/>
                <a:ea typeface="+mn-ea"/>
                <a:cs typeface="Times New Roman" charset="0"/>
              </a:defRPr>
            </a:lvl2pPr>
            <a:lvl3pPr marL="914400" algn="l" rtl="0" fontAlgn="base">
              <a:spcBef>
                <a:spcPct val="0"/>
              </a:spcBef>
              <a:spcAft>
                <a:spcPct val="0"/>
              </a:spcAft>
              <a:defRPr sz="2400" kern="1200">
                <a:solidFill>
                  <a:schemeClr val="tx1"/>
                </a:solidFill>
                <a:latin typeface="Times New Roman" charset="0"/>
                <a:ea typeface="+mn-ea"/>
                <a:cs typeface="Times New Roman" charset="0"/>
              </a:defRPr>
            </a:lvl3pPr>
            <a:lvl4pPr marL="1371600" algn="l" rtl="0" fontAlgn="base">
              <a:spcBef>
                <a:spcPct val="0"/>
              </a:spcBef>
              <a:spcAft>
                <a:spcPct val="0"/>
              </a:spcAft>
              <a:defRPr sz="2400" kern="1200">
                <a:solidFill>
                  <a:schemeClr val="tx1"/>
                </a:solidFill>
                <a:latin typeface="Times New Roman" charset="0"/>
                <a:ea typeface="+mn-ea"/>
                <a:cs typeface="Times New Roman" charset="0"/>
              </a:defRPr>
            </a:lvl4pPr>
            <a:lvl5pPr marL="1828800" algn="l" rtl="0" fontAlgn="base">
              <a:spcBef>
                <a:spcPct val="0"/>
              </a:spcBef>
              <a:spcAft>
                <a:spcPct val="0"/>
              </a:spcAft>
              <a:defRPr sz="2400" kern="1200">
                <a:solidFill>
                  <a:schemeClr val="tx1"/>
                </a:solidFill>
                <a:latin typeface="Times New Roman" charset="0"/>
                <a:ea typeface="+mn-ea"/>
                <a:cs typeface="Times New Roman" charset="0"/>
              </a:defRPr>
            </a:lvl5pPr>
            <a:lvl6pPr marL="2286000" algn="l" defTabSz="914400" rtl="0" eaLnBrk="1" latinLnBrk="0" hangingPunct="1">
              <a:defRPr sz="2400" kern="1200">
                <a:solidFill>
                  <a:schemeClr val="tx1"/>
                </a:solidFill>
                <a:latin typeface="Times New Roman" charset="0"/>
                <a:ea typeface="+mn-ea"/>
                <a:cs typeface="Times New Roman" charset="0"/>
              </a:defRPr>
            </a:lvl6pPr>
            <a:lvl7pPr marL="2743200" algn="l" defTabSz="914400" rtl="0" eaLnBrk="1" latinLnBrk="0" hangingPunct="1">
              <a:defRPr sz="2400" kern="1200">
                <a:solidFill>
                  <a:schemeClr val="tx1"/>
                </a:solidFill>
                <a:latin typeface="Times New Roman" charset="0"/>
                <a:ea typeface="+mn-ea"/>
                <a:cs typeface="Times New Roman" charset="0"/>
              </a:defRPr>
            </a:lvl7pPr>
            <a:lvl8pPr marL="3200400" algn="l" defTabSz="914400" rtl="0" eaLnBrk="1" latinLnBrk="0" hangingPunct="1">
              <a:defRPr sz="2400" kern="1200">
                <a:solidFill>
                  <a:schemeClr val="tx1"/>
                </a:solidFill>
                <a:latin typeface="Times New Roman" charset="0"/>
                <a:ea typeface="+mn-ea"/>
                <a:cs typeface="Times New Roman" charset="0"/>
              </a:defRPr>
            </a:lvl8pPr>
            <a:lvl9pPr marL="3657600" algn="l" defTabSz="914400" rtl="0" eaLnBrk="1" latinLnBrk="0" hangingPunct="1">
              <a:defRPr sz="2400" kern="1200">
                <a:solidFill>
                  <a:schemeClr val="tx1"/>
                </a:solidFill>
                <a:latin typeface="Times New Roman" charset="0"/>
                <a:ea typeface="+mn-ea"/>
                <a:cs typeface="Times New Roman" charset="0"/>
              </a:defRPr>
            </a:lvl9pPr>
          </a:lstStyle>
          <a:p>
            <a:r>
              <a:rPr lang="et-EE" sz="1600" dirty="0">
                <a:latin typeface="Times New Roman" pitchFamily="18" charset="0"/>
                <a:cs typeface="Times New Roman" pitchFamily="18" charset="0"/>
              </a:rPr>
              <a:t>ASUTUSESISESEKS KASUTAMISEKS</a:t>
            </a:r>
            <a:endParaRPr lang="en-US" sz="1600" dirty="0">
              <a:latin typeface="Times New Roman" pitchFamily="18" charset="0"/>
              <a:cs typeface="Times New Roman" pitchFamily="18" charset="0"/>
            </a:endParaRPr>
          </a:p>
        </p:txBody>
      </p:sp>
    </p:spTree>
    <p:extLst>
      <p:ext uri="{BB962C8B-B14F-4D97-AF65-F5344CB8AC3E}">
        <p14:creationId xmlns:p14="http://schemas.microsoft.com/office/powerpoint/2010/main" xmlns="" val="2587148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8D9AD2-01AF-4CD8-910A-DAB20A6196C2}"/>
              </a:ext>
            </a:extLst>
          </p:cNvPr>
          <p:cNvSpPr>
            <a:spLocks noGrp="1"/>
          </p:cNvSpPr>
          <p:nvPr>
            <p:ph type="title"/>
          </p:nvPr>
        </p:nvSpPr>
        <p:spPr/>
        <p:txBody>
          <a:bodyPr/>
          <a:lstStyle/>
          <a:p>
            <a:r>
              <a:rPr lang="et-EE" dirty="0"/>
              <a:t>Kaitseliidu mittesõjaliste üksuste ettevalmistamist ei olnud võimalik hinnata</a:t>
            </a:r>
          </a:p>
        </p:txBody>
      </p:sp>
      <p:sp>
        <p:nvSpPr>
          <p:cNvPr id="3" name="Content Placeholder 2">
            <a:extLst>
              <a:ext uri="{FF2B5EF4-FFF2-40B4-BE49-F238E27FC236}">
                <a16:creationId xmlns:a16="http://schemas.microsoft.com/office/drawing/2014/main" xmlns="" id="{F922CDB3-1B9D-4A25-9472-73F45FB2B46E}"/>
              </a:ext>
            </a:extLst>
          </p:cNvPr>
          <p:cNvSpPr>
            <a:spLocks noGrp="1"/>
          </p:cNvSpPr>
          <p:nvPr>
            <p:ph idx="1"/>
          </p:nvPr>
        </p:nvSpPr>
        <p:spPr/>
        <p:txBody>
          <a:bodyPr/>
          <a:lstStyle/>
          <a:p>
            <a:r>
              <a:rPr lang="et-EE" dirty="0"/>
              <a:t>Mittesõjaliste üksuste ülesanded on formuleeritud </a:t>
            </a:r>
            <a:r>
              <a:rPr lang="et-EE" dirty="0" err="1"/>
              <a:t>RKAKis</a:t>
            </a:r>
            <a:r>
              <a:rPr lang="et-EE" dirty="0"/>
              <a:t> vaid üldisel tasemel, nendeks on: </a:t>
            </a:r>
          </a:p>
          <a:p>
            <a:pPr lvl="1"/>
            <a:r>
              <a:rPr lang="et-EE" dirty="0"/>
              <a:t>Kaitseväe üksuste formeerimise toetamine; </a:t>
            </a:r>
          </a:p>
          <a:p>
            <a:pPr lvl="1"/>
            <a:r>
              <a:rPr lang="et-EE" dirty="0"/>
              <a:t>Riigikaitseliste objektide kaitse;</a:t>
            </a:r>
          </a:p>
          <a:p>
            <a:pPr lvl="1"/>
            <a:r>
              <a:rPr lang="et-EE" dirty="0"/>
              <a:t>Politsei- ja Piirivalveameti toetamine sisejulgeoleku tagamisel. </a:t>
            </a:r>
          </a:p>
          <a:p>
            <a:r>
              <a:rPr lang="et-EE" dirty="0"/>
              <a:t>Ministeeriumite tasandil ülesandeid täpsustatud ei ole.</a:t>
            </a:r>
          </a:p>
          <a:p>
            <a:r>
              <a:rPr lang="et-EE" dirty="0"/>
              <a:t>Mittesõjaliste üksuste ettevalmistamist on Kaitseliit ise sisustanud, kuid puudub:</a:t>
            </a:r>
          </a:p>
          <a:p>
            <a:pPr lvl="1"/>
            <a:r>
              <a:rPr lang="et-EE" dirty="0"/>
              <a:t>üks selge ja ühtne üksuste struktuur;</a:t>
            </a:r>
          </a:p>
          <a:p>
            <a:pPr lvl="1"/>
            <a:r>
              <a:rPr lang="et-EE" dirty="0"/>
              <a:t>üksuste ettevalmistamise kava (kuigi väljaõpet läbi viiakse);</a:t>
            </a:r>
          </a:p>
          <a:p>
            <a:pPr lvl="1"/>
            <a:r>
              <a:rPr lang="et-EE" dirty="0"/>
              <a:t>ülevaade mehitatusest ning varustus on kindlaks määramata;</a:t>
            </a:r>
          </a:p>
          <a:p>
            <a:pPr lvl="1"/>
            <a:r>
              <a:rPr lang="et-EE" dirty="0"/>
              <a:t>valmisoleku hindamise süsteem</a:t>
            </a:r>
          </a:p>
          <a:p>
            <a:endParaRPr lang="et-EE" dirty="0"/>
          </a:p>
          <a:p>
            <a:endParaRPr lang="et-EE" dirty="0"/>
          </a:p>
        </p:txBody>
      </p:sp>
      <p:sp>
        <p:nvSpPr>
          <p:cNvPr id="4" name="Footer Placeholder 5">
            <a:extLst>
              <a:ext uri="{FF2B5EF4-FFF2-40B4-BE49-F238E27FC236}">
                <a16:creationId xmlns:a16="http://schemas.microsoft.com/office/drawing/2014/main" xmlns="" id="{5D16A374-38A0-400A-8392-3A196BBA32C6}"/>
              </a:ext>
            </a:extLst>
          </p:cNvPr>
          <p:cNvSpPr txBox="1">
            <a:spLocks/>
          </p:cNvSpPr>
          <p:nvPr/>
        </p:nvSpPr>
        <p:spPr>
          <a:xfrm>
            <a:off x="3048000" y="6356350"/>
            <a:ext cx="3733800" cy="365125"/>
          </a:xfrm>
        </p:spPr>
        <p:txBody>
          <a:bodyPr/>
          <a:lstStyle>
            <a:defPPr>
              <a:defRPr lang="en-GB"/>
            </a:defPPr>
            <a:lvl1pPr algn="l" rtl="0" fontAlgn="base">
              <a:spcBef>
                <a:spcPct val="0"/>
              </a:spcBef>
              <a:spcAft>
                <a:spcPct val="0"/>
              </a:spcAft>
              <a:defRPr sz="2400" kern="1200">
                <a:solidFill>
                  <a:schemeClr val="tx1"/>
                </a:solidFill>
                <a:latin typeface="Times New Roman" charset="0"/>
                <a:ea typeface="+mn-ea"/>
                <a:cs typeface="Times New Roman" charset="0"/>
              </a:defRPr>
            </a:lvl1pPr>
            <a:lvl2pPr marL="457200" algn="l" rtl="0" fontAlgn="base">
              <a:spcBef>
                <a:spcPct val="0"/>
              </a:spcBef>
              <a:spcAft>
                <a:spcPct val="0"/>
              </a:spcAft>
              <a:defRPr sz="2400" kern="1200">
                <a:solidFill>
                  <a:schemeClr val="tx1"/>
                </a:solidFill>
                <a:latin typeface="Times New Roman" charset="0"/>
                <a:ea typeface="+mn-ea"/>
                <a:cs typeface="Times New Roman" charset="0"/>
              </a:defRPr>
            </a:lvl2pPr>
            <a:lvl3pPr marL="914400" algn="l" rtl="0" fontAlgn="base">
              <a:spcBef>
                <a:spcPct val="0"/>
              </a:spcBef>
              <a:spcAft>
                <a:spcPct val="0"/>
              </a:spcAft>
              <a:defRPr sz="2400" kern="1200">
                <a:solidFill>
                  <a:schemeClr val="tx1"/>
                </a:solidFill>
                <a:latin typeface="Times New Roman" charset="0"/>
                <a:ea typeface="+mn-ea"/>
                <a:cs typeface="Times New Roman" charset="0"/>
              </a:defRPr>
            </a:lvl3pPr>
            <a:lvl4pPr marL="1371600" algn="l" rtl="0" fontAlgn="base">
              <a:spcBef>
                <a:spcPct val="0"/>
              </a:spcBef>
              <a:spcAft>
                <a:spcPct val="0"/>
              </a:spcAft>
              <a:defRPr sz="2400" kern="1200">
                <a:solidFill>
                  <a:schemeClr val="tx1"/>
                </a:solidFill>
                <a:latin typeface="Times New Roman" charset="0"/>
                <a:ea typeface="+mn-ea"/>
                <a:cs typeface="Times New Roman" charset="0"/>
              </a:defRPr>
            </a:lvl4pPr>
            <a:lvl5pPr marL="1828800" algn="l" rtl="0" fontAlgn="base">
              <a:spcBef>
                <a:spcPct val="0"/>
              </a:spcBef>
              <a:spcAft>
                <a:spcPct val="0"/>
              </a:spcAft>
              <a:defRPr sz="2400" kern="1200">
                <a:solidFill>
                  <a:schemeClr val="tx1"/>
                </a:solidFill>
                <a:latin typeface="Times New Roman" charset="0"/>
                <a:ea typeface="+mn-ea"/>
                <a:cs typeface="Times New Roman" charset="0"/>
              </a:defRPr>
            </a:lvl5pPr>
            <a:lvl6pPr marL="2286000" algn="l" defTabSz="914400" rtl="0" eaLnBrk="1" latinLnBrk="0" hangingPunct="1">
              <a:defRPr sz="2400" kern="1200">
                <a:solidFill>
                  <a:schemeClr val="tx1"/>
                </a:solidFill>
                <a:latin typeface="Times New Roman" charset="0"/>
                <a:ea typeface="+mn-ea"/>
                <a:cs typeface="Times New Roman" charset="0"/>
              </a:defRPr>
            </a:lvl6pPr>
            <a:lvl7pPr marL="2743200" algn="l" defTabSz="914400" rtl="0" eaLnBrk="1" latinLnBrk="0" hangingPunct="1">
              <a:defRPr sz="2400" kern="1200">
                <a:solidFill>
                  <a:schemeClr val="tx1"/>
                </a:solidFill>
                <a:latin typeface="Times New Roman" charset="0"/>
                <a:ea typeface="+mn-ea"/>
                <a:cs typeface="Times New Roman" charset="0"/>
              </a:defRPr>
            </a:lvl7pPr>
            <a:lvl8pPr marL="3200400" algn="l" defTabSz="914400" rtl="0" eaLnBrk="1" latinLnBrk="0" hangingPunct="1">
              <a:defRPr sz="2400" kern="1200">
                <a:solidFill>
                  <a:schemeClr val="tx1"/>
                </a:solidFill>
                <a:latin typeface="Times New Roman" charset="0"/>
                <a:ea typeface="+mn-ea"/>
                <a:cs typeface="Times New Roman" charset="0"/>
              </a:defRPr>
            </a:lvl8pPr>
            <a:lvl9pPr marL="3657600" algn="l" defTabSz="914400" rtl="0" eaLnBrk="1" latinLnBrk="0" hangingPunct="1">
              <a:defRPr sz="2400" kern="1200">
                <a:solidFill>
                  <a:schemeClr val="tx1"/>
                </a:solidFill>
                <a:latin typeface="Times New Roman" charset="0"/>
                <a:ea typeface="+mn-ea"/>
                <a:cs typeface="Times New Roman" charset="0"/>
              </a:defRPr>
            </a:lvl9pPr>
          </a:lstStyle>
          <a:p>
            <a:r>
              <a:rPr lang="et-EE" sz="1600" dirty="0">
                <a:latin typeface="Times New Roman" pitchFamily="18" charset="0"/>
                <a:cs typeface="Times New Roman" pitchFamily="18" charset="0"/>
              </a:rPr>
              <a:t>ASUTUSESISESEKS KASUTAMISEKS</a:t>
            </a:r>
            <a:endParaRPr lang="en-US" sz="1600" dirty="0">
              <a:latin typeface="Times New Roman" pitchFamily="18" charset="0"/>
              <a:cs typeface="Times New Roman" pitchFamily="18" charset="0"/>
            </a:endParaRPr>
          </a:p>
        </p:txBody>
      </p:sp>
    </p:spTree>
    <p:extLst>
      <p:ext uri="{BB962C8B-B14F-4D97-AF65-F5344CB8AC3E}">
        <p14:creationId xmlns:p14="http://schemas.microsoft.com/office/powerpoint/2010/main" xmlns="" val="198677059"/>
      </p:ext>
    </p:extLst>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Times New Roman"/>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F0044DC30BB2E348BEDF37C2B7628375" ma:contentTypeVersion="0" ma:contentTypeDescription="Loo uus dokument" ma:contentTypeScope="" ma:versionID="3df2b6cf2f3f793ed89b07536a9cb645">
  <xsd:schema xmlns:xsd="http://www.w3.org/2001/XMLSchema" xmlns:p="http://schemas.microsoft.com/office/2006/metadata/properties" targetNamespace="http://schemas.microsoft.com/office/2006/metadata/properties" ma:root="true" ma:fieldsID="08a0006707685c4e0cbb43387758460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utüüp" ma:readOnly="true"/>
        <xsd:element ref="dc:title" minOccurs="0" maxOccurs="1" ma:index="4" ma:displayName="Pealkiri"/>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F383D9-F644-424C-97E6-7C09BFAB9BBD}">
  <ds:schemaRefs>
    <ds:schemaRef ds:uri="http://purl.org/dc/dcmitype/"/>
    <ds:schemaRef ds:uri="http://www.w3.org/XML/1998/namespace"/>
    <ds:schemaRef ds:uri="http://schemas.openxmlformats.org/package/2006/metadata/core-properties"/>
    <ds:schemaRef ds:uri="http://schemas.microsoft.com/office/2006/documentManagement/types"/>
    <ds:schemaRef ds:uri="http://schemas.microsoft.com/office/2006/metadata/properties"/>
    <ds:schemaRef ds:uri="http://purl.org/dc/elements/1.1/"/>
    <ds:schemaRef ds:uri="http://purl.org/dc/terms/"/>
  </ds:schemaRefs>
</ds:datastoreItem>
</file>

<file path=customXml/itemProps2.xml><?xml version="1.0" encoding="utf-8"?>
<ds:datastoreItem xmlns:ds="http://schemas.openxmlformats.org/officeDocument/2006/customXml" ds:itemID="{81A6C657-A214-47F5-B661-3485CB6EB2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AB612A39-479D-4002-9294-F69B9A97278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3296</TotalTime>
  <Words>974</Words>
  <Application>Microsoft Office PowerPoint</Application>
  <PresentationFormat>On-screen Show (4:3)</PresentationFormat>
  <Paragraphs>96</Paragraphs>
  <Slides>13</Slides>
  <Notes>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15" baseType="lpstr">
      <vt:lpstr>Default Design</vt:lpstr>
      <vt:lpstr>Worksheet</vt:lpstr>
      <vt:lpstr>Kaitseliidu valmisolek täita riigikaitse arengukavas ette nähtud ülesandeid</vt:lpstr>
      <vt:lpstr>Sissejuhatus</vt:lpstr>
      <vt:lpstr>Auditi eesmärk:</vt:lpstr>
      <vt:lpstr>Sõjalise maakaitse üksuste arendamine toimub Kaitseliidus vastavalt plaanidele</vt:lpstr>
      <vt:lpstr>2017. aasta mehitatus, varustatus, väljaõpe ja saavutatud lahinguvalmidus</vt:lpstr>
      <vt:lpstr>Tegevväelaste arv ja nõuetele vastavus on puudulik</vt:lpstr>
      <vt:lpstr>Sõjalise väljaõppe nõuetele vastavus astmete kaupa ja puudused</vt:lpstr>
      <vt:lpstr>Juhtimisstruktuurid ei ole ühtlustatud</vt:lpstr>
      <vt:lpstr>Kaitseliidu mittesõjaliste üksuste ettevalmistamist ei olnud võimalik hinnata</vt:lpstr>
      <vt:lpstr>Kaitseliidul puudub adekvaatne ülevaade isikkoosseisu nõuetele vastavusest</vt:lpstr>
      <vt:lpstr>Auditi leiud Kaitseliidu liikmete kohta</vt:lpstr>
      <vt:lpstr>Üldhinnang</vt:lpstr>
      <vt:lpstr>Peamised soovitused:</vt:lpstr>
    </vt:vector>
  </TitlesOfParts>
  <Company>Kolm Karu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Tulemusauditi osakonna tööplaan 2013, Tarmo Olgo, 18.12.2012</dc:title>
  <dc:creator>Olav Osolin</dc:creator>
  <cp:lastModifiedBy>Toomas Mattson</cp:lastModifiedBy>
  <cp:revision>181</cp:revision>
  <cp:lastPrinted>2018-05-30T07:21:37Z</cp:lastPrinted>
  <dcterms:created xsi:type="dcterms:W3CDTF">2006-03-03T07:49:10Z</dcterms:created>
  <dcterms:modified xsi:type="dcterms:W3CDTF">2018-05-30T11:56:50Z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0x010100F0044DC30BB2E348BEDF37C2B7628375</vt:lpwstr>
  </property>
</Properties>
</file>