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charts/style1.xml" ContentType="application/vnd.ms-office.chartstyl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harts/colors1.xml" ContentType="application/vnd.ms-office.chartcolorstyle+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72" r:id="rId6"/>
    <p:sldId id="257" r:id="rId7"/>
    <p:sldId id="278" r:id="rId8"/>
    <p:sldId id="276" r:id="rId9"/>
    <p:sldId id="279" r:id="rId10"/>
    <p:sldId id="280" r:id="rId11"/>
    <p:sldId id="258" r:id="rId12"/>
    <p:sldId id="277" r:id="rId13"/>
    <p:sldId id="281" r:id="rId14"/>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le Tammann" initials="MT" lastIdx="3" clrIdx="0">
    <p:extLst>
      <p:ext uri="{19B8F6BF-5375-455C-9EA6-DF929625EA0E}">
        <p15:presenceInfo xmlns="" xmlns:p15="http://schemas.microsoft.com/office/powerpoint/2012/main" userId="Merle Tam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6" autoAdjust="0"/>
    <p:restoredTop sz="81871" autoAdjust="0"/>
  </p:normalViewPr>
  <p:slideViewPr>
    <p:cSldViewPr>
      <p:cViewPr varScale="1">
        <p:scale>
          <a:sx n="93" d="100"/>
          <a:sy n="93" d="100"/>
        </p:scale>
        <p:origin x="-123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MerleT\Desktop\graafi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t-E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t-EE" dirty="0"/>
              <a:t>TV</a:t>
            </a:r>
            <a:r>
              <a:rPr lang="et-EE" baseline="0" dirty="0"/>
              <a:t> ametikohtade täitmine ja SVÕ nõuetele vastavus </a:t>
            </a:r>
            <a:endParaRPr lang="et-EE" dirty="0"/>
          </a:p>
        </c:rich>
      </c:tx>
      <c:layout/>
      <c:spPr>
        <a:noFill/>
        <a:ln>
          <a:noFill/>
        </a:ln>
        <a:effectLst/>
      </c:spPr>
    </c:title>
    <c:plotArea>
      <c:layout/>
      <c:barChart>
        <c:barDir val="col"/>
        <c:grouping val="clustered"/>
        <c:ser>
          <c:idx val="0"/>
          <c:order val="0"/>
          <c:tx>
            <c:strRef>
              <c:f>Sheet1!$D$4</c:f>
              <c:strCache>
                <c:ptCount val="1"/>
                <c:pt idx="0">
                  <c:v>TV ametikohtade arv</c:v>
                </c:pt>
              </c:strCache>
            </c:strRef>
          </c:tx>
          <c:spPr>
            <a:solidFill>
              <a:srgbClr val="0070C0"/>
            </a:solidFill>
            <a:ln>
              <a:solidFill>
                <a:srgbClr val="0070C0"/>
              </a:solid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Sheet1!$C$5:$C$12</c:f>
              <c:strCache>
                <c:ptCount val="8"/>
                <c:pt idx="0">
                  <c:v>A1</c:v>
                </c:pt>
                <c:pt idx="1">
                  <c:v>A2</c:v>
                </c:pt>
                <c:pt idx="2">
                  <c:v>A3</c:v>
                </c:pt>
                <c:pt idx="3">
                  <c:v>A4</c:v>
                </c:pt>
                <c:pt idx="4">
                  <c:v>O1</c:v>
                </c:pt>
                <c:pt idx="5">
                  <c:v>O2</c:v>
                </c:pt>
                <c:pt idx="6">
                  <c:v>O3</c:v>
                </c:pt>
                <c:pt idx="7">
                  <c:v>O4</c:v>
                </c:pt>
              </c:strCache>
            </c:strRef>
          </c:cat>
          <c:val>
            <c:numRef>
              <c:f>Sheet1!$D$5:$D$12</c:f>
              <c:numCache>
                <c:formatCode>General</c:formatCode>
                <c:ptCount val="8"/>
                <c:pt idx="0">
                  <c:v>4</c:v>
                </c:pt>
                <c:pt idx="1">
                  <c:v>28</c:v>
                </c:pt>
                <c:pt idx="2">
                  <c:v>71</c:v>
                </c:pt>
                <c:pt idx="3">
                  <c:v>6</c:v>
                </c:pt>
                <c:pt idx="4">
                  <c:v>4</c:v>
                </c:pt>
                <c:pt idx="5">
                  <c:v>87</c:v>
                </c:pt>
                <c:pt idx="6">
                  <c:v>24</c:v>
                </c:pt>
                <c:pt idx="7">
                  <c:v>3</c:v>
                </c:pt>
              </c:numCache>
            </c:numRef>
          </c:val>
          <c:extLst xmlns:c16r2="http://schemas.microsoft.com/office/drawing/2015/06/chart">
            <c:ext xmlns:c16="http://schemas.microsoft.com/office/drawing/2014/chart" uri="{C3380CC4-5D6E-409C-BE32-E72D297353CC}">
              <c16:uniqueId val="{00000000-B5C4-40D0-B7F9-33434FDAC055}"/>
            </c:ext>
          </c:extLst>
        </c:ser>
        <c:ser>
          <c:idx val="1"/>
          <c:order val="1"/>
          <c:tx>
            <c:strRef>
              <c:f>Sheet1!$E$4</c:f>
              <c:strCache>
                <c:ptCount val="1"/>
                <c:pt idx="0">
                  <c:v>Täidetud TV ametikohtade arv</c:v>
                </c:pt>
              </c:strCache>
            </c:strRef>
          </c:tx>
          <c:spPr>
            <a:solidFill>
              <a:schemeClr val="bg1">
                <a:lumMod val="65000"/>
              </a:schemeClr>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Sheet1!$C$5:$C$12</c:f>
              <c:strCache>
                <c:ptCount val="8"/>
                <c:pt idx="0">
                  <c:v>A1</c:v>
                </c:pt>
                <c:pt idx="1">
                  <c:v>A2</c:v>
                </c:pt>
                <c:pt idx="2">
                  <c:v>A3</c:v>
                </c:pt>
                <c:pt idx="3">
                  <c:v>A4</c:v>
                </c:pt>
                <c:pt idx="4">
                  <c:v>O1</c:v>
                </c:pt>
                <c:pt idx="5">
                  <c:v>O2</c:v>
                </c:pt>
                <c:pt idx="6">
                  <c:v>O3</c:v>
                </c:pt>
                <c:pt idx="7">
                  <c:v>O4</c:v>
                </c:pt>
              </c:strCache>
            </c:strRef>
          </c:cat>
          <c:val>
            <c:numRef>
              <c:f>Sheet1!$E$5:$E$12</c:f>
              <c:numCache>
                <c:formatCode>General</c:formatCode>
                <c:ptCount val="8"/>
                <c:pt idx="0">
                  <c:v>4</c:v>
                </c:pt>
                <c:pt idx="1">
                  <c:v>28</c:v>
                </c:pt>
                <c:pt idx="2">
                  <c:v>69</c:v>
                </c:pt>
                <c:pt idx="3">
                  <c:v>6</c:v>
                </c:pt>
                <c:pt idx="4">
                  <c:v>3</c:v>
                </c:pt>
                <c:pt idx="5">
                  <c:v>71</c:v>
                </c:pt>
                <c:pt idx="6">
                  <c:v>22</c:v>
                </c:pt>
                <c:pt idx="7">
                  <c:v>3</c:v>
                </c:pt>
              </c:numCache>
            </c:numRef>
          </c:val>
          <c:extLst xmlns:c16r2="http://schemas.microsoft.com/office/drawing/2015/06/chart">
            <c:ext xmlns:c16="http://schemas.microsoft.com/office/drawing/2014/chart" uri="{C3380CC4-5D6E-409C-BE32-E72D297353CC}">
              <c16:uniqueId val="{00000001-B5C4-40D0-B7F9-33434FDAC055}"/>
            </c:ext>
          </c:extLst>
        </c:ser>
        <c:gapWidth val="219"/>
        <c:overlap val="-27"/>
        <c:axId val="86176512"/>
        <c:axId val="86178432"/>
      </c:barChart>
      <c:lineChart>
        <c:grouping val="standard"/>
        <c:ser>
          <c:idx val="2"/>
          <c:order val="2"/>
          <c:tx>
            <c:strRef>
              <c:f>Sheet1!$F$4</c:f>
              <c:strCache>
                <c:ptCount val="1"/>
                <c:pt idx="0">
                  <c:v>Ametikoha täitja vastab SVÕ nõuetele</c:v>
                </c:pt>
              </c:strCache>
            </c:strRef>
          </c:tx>
          <c:spPr>
            <a:ln w="28575" cap="rnd">
              <a:solidFill>
                <a:schemeClr val="accent6">
                  <a:lumMod val="75000"/>
                </a:schemeClr>
              </a:solidFill>
              <a:round/>
            </a:ln>
            <a:effectLst/>
          </c:spPr>
          <c:marker>
            <c:symbol val="none"/>
          </c:marker>
          <c:dLbls>
            <c:dLbl>
              <c:idx val="0"/>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5C4-40D0-B7F9-33434FDAC055}"/>
                </c:ext>
              </c:extLst>
            </c:dLbl>
            <c:dLbl>
              <c:idx val="1"/>
              <c:layout>
                <c:manualLayout>
                  <c:x val="4.4370493621741997E-3"/>
                  <c:y val="2.3222057419432111E-2"/>
                </c:manualLayout>
              </c:layout>
              <c:tx>
                <c:rich>
                  <a:bodyPr/>
                  <a:lstStyle/>
                  <a:p>
                    <a:r>
                      <a:rPr lang="en-US"/>
                      <a:t>54%</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5C4-40D0-B7F9-33434FDAC055}"/>
                </c:ext>
              </c:extLst>
            </c:dLbl>
            <c:dLbl>
              <c:idx val="2"/>
              <c:layout>
                <c:manualLayout>
                  <c:x val="2.2185246810869984E-3"/>
                  <c:y val="-4.6444114838864223E-2"/>
                </c:manualLayout>
              </c:layout>
              <c:tx>
                <c:rich>
                  <a:bodyPr/>
                  <a:lstStyle/>
                  <a:p>
                    <a:r>
                      <a:rPr lang="en-US"/>
                      <a:t>38%</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B5C4-40D0-B7F9-33434FDAC055}"/>
                </c:ext>
              </c:extLst>
            </c:dLbl>
            <c:dLbl>
              <c:idx val="3"/>
              <c:layout/>
              <c:tx>
                <c:rich>
                  <a:bodyPr/>
                  <a:lstStyle/>
                  <a:p>
                    <a:r>
                      <a:rPr lang="en-US"/>
                      <a:t>50%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B5C4-40D0-B7F9-33434FDAC055}"/>
                </c:ext>
              </c:extLst>
            </c:dLbl>
            <c:dLbl>
              <c:idx val="4"/>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B5C4-40D0-B7F9-33434FDAC055}"/>
                </c:ext>
              </c:extLst>
            </c:dLbl>
            <c:dLbl>
              <c:idx val="5"/>
              <c:layout>
                <c:manualLayout>
                  <c:x val="4.4370493621739941E-3"/>
                  <c:y val="-2.7092400322670802E-2"/>
                </c:manualLayout>
              </c:layout>
              <c:tx>
                <c:rich>
                  <a:bodyPr/>
                  <a:lstStyle/>
                  <a:p>
                    <a:r>
                      <a:rPr lang="en-US"/>
                      <a:t>69%</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5C4-40D0-B7F9-33434FDAC055}"/>
                </c:ext>
              </c:extLst>
            </c:dLbl>
            <c:dLbl>
              <c:idx val="6"/>
              <c:layout>
                <c:manualLayout>
                  <c:x val="1.3311148086522466E-2"/>
                  <c:y val="-4.2573771935625573E-2"/>
                </c:manualLayout>
              </c:layout>
              <c:tx>
                <c:rich>
                  <a:bodyPr/>
                  <a:lstStyle/>
                  <a:p>
                    <a:r>
                      <a:rPr lang="en-US" baseline="0"/>
                      <a:t>68%</a:t>
                    </a:r>
                    <a:endParaRPr lang="en-US"/>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B5C4-40D0-B7F9-33434FDAC055}"/>
                </c:ext>
              </c:extLst>
            </c:dLbl>
            <c:dLbl>
              <c:idx val="7"/>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B5C4-40D0-B7F9-33434FDAC055}"/>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t-EE"/>
              </a:p>
            </c:txPr>
            <c:showVal val="1"/>
            <c:showCatName val="1"/>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Sheet1!$C$5:$C$12</c:f>
              <c:strCache>
                <c:ptCount val="8"/>
                <c:pt idx="0">
                  <c:v>A1</c:v>
                </c:pt>
                <c:pt idx="1">
                  <c:v>A2</c:v>
                </c:pt>
                <c:pt idx="2">
                  <c:v>A3</c:v>
                </c:pt>
                <c:pt idx="3">
                  <c:v>A4</c:v>
                </c:pt>
                <c:pt idx="4">
                  <c:v>O1</c:v>
                </c:pt>
                <c:pt idx="5">
                  <c:v>O2</c:v>
                </c:pt>
                <c:pt idx="6">
                  <c:v>O3</c:v>
                </c:pt>
                <c:pt idx="7">
                  <c:v>O4</c:v>
                </c:pt>
              </c:strCache>
            </c:strRef>
          </c:cat>
          <c:val>
            <c:numRef>
              <c:f>Sheet1!$F$5:$F$12</c:f>
              <c:numCache>
                <c:formatCode>General</c:formatCode>
                <c:ptCount val="8"/>
                <c:pt idx="0">
                  <c:v>4</c:v>
                </c:pt>
                <c:pt idx="1">
                  <c:v>15</c:v>
                </c:pt>
                <c:pt idx="2">
                  <c:v>26</c:v>
                </c:pt>
                <c:pt idx="3">
                  <c:v>3</c:v>
                </c:pt>
                <c:pt idx="4">
                  <c:v>3</c:v>
                </c:pt>
                <c:pt idx="5">
                  <c:v>49</c:v>
                </c:pt>
                <c:pt idx="6">
                  <c:v>15</c:v>
                </c:pt>
                <c:pt idx="7">
                  <c:v>3</c:v>
                </c:pt>
              </c:numCache>
            </c:numRef>
          </c:val>
          <c:extLst xmlns:c16r2="http://schemas.microsoft.com/office/drawing/2015/06/chart">
            <c:ext xmlns:c16="http://schemas.microsoft.com/office/drawing/2014/chart" uri="{C3380CC4-5D6E-409C-BE32-E72D297353CC}">
              <c16:uniqueId val="{0000000A-B5C4-40D0-B7F9-33434FDAC055}"/>
            </c:ext>
          </c:extLst>
        </c:ser>
        <c:marker val="1"/>
        <c:axId val="86176512"/>
        <c:axId val="86178432"/>
        <c:extLst xmlns:c16r2="http://schemas.microsoft.com/office/drawing/2015/06/chart">
          <c:ext xmlns:c15="http://schemas.microsoft.com/office/drawing/2012/chart" uri="{02D57815-91ED-43cb-92C2-25804820EDAC}">
            <c15:filteredLineSeries>
              <c15:ser>
                <c:idx val="3"/>
                <c:order val="3"/>
                <c:tx>
                  <c:strRef>
                    <c:extLst>
                      <c:ext uri="{02D57815-91ED-43cb-92C2-25804820EDAC}">
                        <c15:formulaRef>
                          <c15:sqref>Sheet1!#REF!</c15:sqref>
                        </c15:formulaRef>
                      </c:ext>
                    </c:extLst>
                    <c:strCache>
                      <c:ptCount val="1"/>
                      <c:pt idx="0">
                        <c:v>#REF!</c:v>
                      </c:pt>
                    </c:strCache>
                  </c:strRef>
                </c:tx>
                <c:spPr>
                  <a:ln w="28575" cap="rnd">
                    <a:solidFill>
                      <a:schemeClr val="accent4"/>
                    </a:solidFill>
                    <a:round/>
                  </a:ln>
                  <a:effectLst/>
                </c:spPr>
                <c:marker>
                  <c:symbol val="none"/>
                </c:marker>
                <c:cat>
                  <c:strRef>
                    <c:extLst>
                      <c:ext uri="{02D57815-91ED-43cb-92C2-25804820EDAC}">
                        <c15:formulaRef>
                          <c15:sqref>Sheet1!$C$5:$C$12</c15:sqref>
                        </c15:formulaRef>
                      </c:ext>
                    </c:extLst>
                    <c:strCache>
                      <c:ptCount val="8"/>
                      <c:pt idx="0">
                        <c:v>A1</c:v>
                      </c:pt>
                      <c:pt idx="1">
                        <c:v>A2</c:v>
                      </c:pt>
                      <c:pt idx="2">
                        <c:v>A3</c:v>
                      </c:pt>
                      <c:pt idx="3">
                        <c:v>A4</c:v>
                      </c:pt>
                      <c:pt idx="4">
                        <c:v>O1</c:v>
                      </c:pt>
                      <c:pt idx="5">
                        <c:v>O2</c:v>
                      </c:pt>
                      <c:pt idx="6">
                        <c:v>O3</c:v>
                      </c:pt>
                      <c:pt idx="7">
                        <c:v>O4</c:v>
                      </c:pt>
                    </c:strCache>
                  </c:strRef>
                </c:cat>
                <c:val>
                  <c:numRef>
                    <c:extLst>
                      <c:ext uri="{02D57815-91ED-43cb-92C2-25804820EDAC}">
                        <c15:formulaRef>
                          <c15:sqref>Sheet1!#REF!</c15:sqref>
                        </c15:formulaRef>
                      </c:ext>
                    </c:extLst>
                    <c:numCache>
                      <c:formatCode>General</c:formatCode>
                      <c:ptCount val="1"/>
                      <c:pt idx="0">
                        <c:v>1</c:v>
                      </c:pt>
                    </c:numCache>
                  </c:numRef>
                </c:val>
                <c:smooth val="0"/>
                <c:extLst>
                  <c:ext xmlns:c16="http://schemas.microsoft.com/office/drawing/2014/chart" uri="{C3380CC4-5D6E-409C-BE32-E72D297353CC}">
                    <c16:uniqueId val="{0000000B-B5C4-40D0-B7F9-33434FDAC055}"/>
                  </c:ext>
                </c:extLst>
              </c15:ser>
            </c15:filteredLineSeries>
          </c:ext>
        </c:extLst>
      </c:lineChart>
      <c:catAx>
        <c:axId val="86176512"/>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TV ametikohtade jaotus vastavalt nõutavale SVÕ tasemele</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86178432"/>
        <c:crosses val="autoZero"/>
        <c:auto val="1"/>
        <c:lblAlgn val="ctr"/>
        <c:lblOffset val="100"/>
      </c:catAx>
      <c:valAx>
        <c:axId val="8617843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TV</a:t>
                </a:r>
                <a:r>
                  <a:rPr lang="et-EE" baseline="0"/>
                  <a:t> ametikohtade arv</a:t>
                </a:r>
                <a:endParaRPr lang="en-US"/>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8617651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t-EE"/>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E6548E-7602-4A59-BEB2-1507C089EFAB}" type="datetimeFigureOut">
              <a:rPr lang="et-EE" smtClean="0"/>
              <a:pPr/>
              <a:t>15.05.2018</a:t>
            </a:fld>
            <a:endParaRPr lang="et-E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6E1B6-9CEA-45FF-970B-8C6C79F18DF7}" type="slidenum">
              <a:rPr lang="et-EE" smtClean="0"/>
              <a:pPr/>
              <a:t>‹#›</a:t>
            </a:fld>
            <a:endParaRPr lang="et-EE"/>
          </a:p>
        </p:txBody>
      </p:sp>
    </p:spTree>
    <p:extLst>
      <p:ext uri="{BB962C8B-B14F-4D97-AF65-F5344CB8AC3E}">
        <p14:creationId xmlns="" xmlns:p14="http://schemas.microsoft.com/office/powerpoint/2010/main" val="1096609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A926E1B6-9CEA-45FF-970B-8C6C79F18DF7}" type="slidenum">
              <a:rPr lang="et-EE" smtClean="0"/>
              <a:pPr/>
              <a:t>8</a:t>
            </a:fld>
            <a:endParaRPr lang="et-EE"/>
          </a:p>
        </p:txBody>
      </p:sp>
    </p:spTree>
    <p:extLst>
      <p:ext uri="{BB962C8B-B14F-4D97-AF65-F5344CB8AC3E}">
        <p14:creationId xmlns="" xmlns:p14="http://schemas.microsoft.com/office/powerpoint/2010/main" val="1553091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05" name="Rectangle 9"/>
          <p:cNvSpPr>
            <a:spLocks noGrp="1" noChangeArrowheads="1"/>
          </p:cNvSpPr>
          <p:nvPr>
            <p:ph type="ctrTitle" sz="quarter"/>
          </p:nvPr>
        </p:nvSpPr>
        <p:spPr>
          <a:xfrm>
            <a:off x="685800" y="2743200"/>
            <a:ext cx="7772400" cy="762000"/>
          </a:xfrm>
        </p:spPr>
        <p:txBody>
          <a:bodyPr/>
          <a:lstStyle>
            <a:lvl1pPr algn="ctr">
              <a:defRPr/>
            </a:lvl1pPr>
          </a:lstStyle>
          <a:p>
            <a:r>
              <a:rPr lang="et-EE"/>
              <a:t>Pealkiri</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23025" y="917575"/>
            <a:ext cx="1943100" cy="51784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593725" y="917575"/>
            <a:ext cx="5676900" cy="51784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5937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45561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t-E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593725" y="917575"/>
            <a:ext cx="7772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t-EE"/>
              <a:t>Pealkiri</a:t>
            </a:r>
            <a:endParaRPr lang="en-GB"/>
          </a:p>
        </p:txBody>
      </p:sp>
      <p:sp>
        <p:nvSpPr>
          <p:cNvPr id="1027" name="Rectangle 10"/>
          <p:cNvSpPr>
            <a:spLocks noGrp="1" noChangeArrowheads="1"/>
          </p:cNvSpPr>
          <p:nvPr>
            <p:ph type="body" idx="1"/>
          </p:nvPr>
        </p:nvSpPr>
        <p:spPr bwMode="auto">
          <a:xfrm>
            <a:off x="593725"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t-EE"/>
              <a:t>Sisutekst</a:t>
            </a:r>
            <a:endParaRPr lang="en-GB"/>
          </a:p>
          <a:p>
            <a:pPr lvl="1"/>
            <a:r>
              <a:rPr lang="et-EE"/>
              <a:t>Teine aste</a:t>
            </a:r>
            <a:endParaRPr lang="en-GB"/>
          </a:p>
          <a:p>
            <a:pPr lvl="2"/>
            <a:r>
              <a:rPr lang="et-EE"/>
              <a:t>Kolmas aste</a:t>
            </a:r>
            <a:endParaRPr lang="en-GB"/>
          </a:p>
          <a:p>
            <a:pPr lvl="3"/>
            <a:r>
              <a:rPr lang="et-EE"/>
              <a:t>Neljas aste</a:t>
            </a:r>
            <a:endParaRPr lang="en-GB"/>
          </a:p>
          <a:p>
            <a:pPr lvl="4"/>
            <a:r>
              <a:rPr lang="et-EE"/>
              <a:t>Viies aste</a:t>
            </a:r>
            <a:endParaRPr lang="en-GB"/>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dt="0"/>
  <p:txStyles>
    <p:titleStyle>
      <a:lvl1pPr algn="l"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2000">
          <a:solidFill>
            <a:srgbClr val="003366"/>
          </a:solidFill>
          <a:latin typeface="+mn-lt"/>
          <a:ea typeface="+mn-ea"/>
          <a:cs typeface="+mn-cs"/>
        </a:defRPr>
      </a:lvl1pPr>
      <a:lvl2pPr marL="742950" indent="-285750" algn="l" rtl="0" eaLnBrk="0" fontAlgn="base" hangingPunct="0">
        <a:spcBef>
          <a:spcPct val="20000"/>
        </a:spcBef>
        <a:spcAft>
          <a:spcPct val="0"/>
        </a:spcAft>
        <a:buChar char="–"/>
        <a:defRPr>
          <a:solidFill>
            <a:srgbClr val="003366"/>
          </a:solidFill>
          <a:latin typeface="+mn-lt"/>
        </a:defRPr>
      </a:lvl2pPr>
      <a:lvl3pPr marL="1143000" indent="-228600" algn="l" rtl="0" eaLnBrk="0" fontAlgn="base" hangingPunct="0">
        <a:spcBef>
          <a:spcPct val="20000"/>
        </a:spcBef>
        <a:spcAft>
          <a:spcPct val="0"/>
        </a:spcAft>
        <a:buChar char="•"/>
        <a:defRPr sz="1600">
          <a:solidFill>
            <a:srgbClr val="003366"/>
          </a:solidFill>
          <a:latin typeface="+mn-lt"/>
        </a:defRPr>
      </a:lvl3pPr>
      <a:lvl4pPr marL="1600200" indent="-228600" algn="l" rtl="0" eaLnBrk="0" fontAlgn="base" hangingPunct="0">
        <a:spcBef>
          <a:spcPct val="20000"/>
        </a:spcBef>
        <a:spcAft>
          <a:spcPct val="0"/>
        </a:spcAft>
        <a:buChar char="–"/>
        <a:defRPr sz="1600">
          <a:solidFill>
            <a:srgbClr val="003366"/>
          </a:solidFill>
          <a:latin typeface="+mn-lt"/>
        </a:defRPr>
      </a:lvl4pPr>
      <a:lvl5pPr marL="2057400" indent="-228600" algn="l" rtl="0" eaLnBrk="0" fontAlgn="base" hangingPunct="0">
        <a:spcBef>
          <a:spcPct val="20000"/>
        </a:spcBef>
        <a:spcAft>
          <a:spcPct val="0"/>
        </a:spcAft>
        <a:buChar char="»"/>
        <a:defRPr sz="1600">
          <a:solidFill>
            <a:srgbClr val="003366"/>
          </a:solidFill>
          <a:latin typeface="+mn-lt"/>
        </a:defRPr>
      </a:lvl5pPr>
      <a:lvl6pPr marL="2514600" indent="-228600" algn="l" rtl="0" fontAlgn="base">
        <a:spcBef>
          <a:spcPct val="20000"/>
        </a:spcBef>
        <a:spcAft>
          <a:spcPct val="0"/>
        </a:spcAft>
        <a:buChar char="»"/>
        <a:defRPr sz="1600">
          <a:solidFill>
            <a:srgbClr val="003366"/>
          </a:solidFill>
          <a:latin typeface="+mn-lt"/>
        </a:defRPr>
      </a:lvl6pPr>
      <a:lvl7pPr marL="2971800" indent="-228600" algn="l" rtl="0" fontAlgn="base">
        <a:spcBef>
          <a:spcPct val="20000"/>
        </a:spcBef>
        <a:spcAft>
          <a:spcPct val="0"/>
        </a:spcAft>
        <a:buChar char="»"/>
        <a:defRPr sz="1600">
          <a:solidFill>
            <a:srgbClr val="003366"/>
          </a:solidFill>
          <a:latin typeface="+mn-lt"/>
        </a:defRPr>
      </a:lvl7pPr>
      <a:lvl8pPr marL="3429000" indent="-228600" algn="l" rtl="0" fontAlgn="base">
        <a:spcBef>
          <a:spcPct val="20000"/>
        </a:spcBef>
        <a:spcAft>
          <a:spcPct val="0"/>
        </a:spcAft>
        <a:buChar char="»"/>
        <a:defRPr sz="1600">
          <a:solidFill>
            <a:srgbClr val="003366"/>
          </a:solidFill>
          <a:latin typeface="+mn-lt"/>
        </a:defRPr>
      </a:lvl8pPr>
      <a:lvl9pPr marL="3886200" indent="-228600" algn="l" rtl="0" fontAlgn="base">
        <a:spcBef>
          <a:spcPct val="20000"/>
        </a:spcBef>
        <a:spcAft>
          <a:spcPct val="0"/>
        </a:spcAft>
        <a:buChar char="»"/>
        <a:defRPr sz="1600">
          <a:solidFill>
            <a:srgbClr val="003366"/>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sz="quarter"/>
          </p:nvPr>
        </p:nvSpPr>
        <p:spPr>
          <a:xfrm>
            <a:off x="685800" y="2348880"/>
            <a:ext cx="7772400" cy="1261864"/>
          </a:xfrm>
        </p:spPr>
        <p:txBody>
          <a:bodyPr/>
          <a:lstStyle/>
          <a:p>
            <a:r>
              <a:rPr lang="et-EE" dirty="0"/>
              <a:t>Kaitseliidu valmisolek täita </a:t>
            </a:r>
            <a:r>
              <a:rPr lang="et-EE" dirty="0" smtClean="0"/>
              <a:t>riigikaitse </a:t>
            </a:r>
            <a:r>
              <a:rPr lang="et-EE" dirty="0"/>
              <a:t>arengukavas ettenähtud ülesandeid</a:t>
            </a:r>
          </a:p>
        </p:txBody>
      </p:sp>
      <p:sp>
        <p:nvSpPr>
          <p:cNvPr id="5" name="TextBox 4">
            <a:extLst>
              <a:ext uri="{FF2B5EF4-FFF2-40B4-BE49-F238E27FC236}">
                <a16:creationId xmlns="" xmlns:a16="http://schemas.microsoft.com/office/drawing/2014/main" id="{2972493C-379C-4302-9D92-618FBC886D8D}"/>
              </a:ext>
            </a:extLst>
          </p:cNvPr>
          <p:cNvSpPr txBox="1"/>
          <p:nvPr/>
        </p:nvSpPr>
        <p:spPr>
          <a:xfrm>
            <a:off x="5508104" y="995283"/>
            <a:ext cx="3352800" cy="1107996"/>
          </a:xfrm>
          <a:prstGeom prst="rect">
            <a:avLst/>
          </a:prstGeom>
          <a:noFill/>
        </p:spPr>
        <p:txBody>
          <a:bodyPr wrap="square" rtlCol="0">
            <a:spAutoFit/>
          </a:bodyPr>
          <a:lstStyle/>
          <a:p>
            <a:pPr algn="r"/>
            <a:r>
              <a:rPr lang="et-EE" sz="1100" dirty="0">
                <a:latin typeface="Times New Roman" panose="02020603050405020304" pitchFamily="18" charset="0"/>
                <a:cs typeface="Times New Roman" panose="02020603050405020304" pitchFamily="18" charset="0"/>
              </a:rPr>
              <a:t>ASUTUSESISESEKS KASUTAMISEKS</a:t>
            </a:r>
          </a:p>
          <a:p>
            <a:pPr algn="r"/>
            <a:endParaRPr lang="et-EE" sz="1100" dirty="0">
              <a:latin typeface="Times New Roman" panose="02020603050405020304" pitchFamily="18" charset="0"/>
              <a:cs typeface="Times New Roman" panose="02020603050405020304" pitchFamily="18" charset="0"/>
            </a:endParaRPr>
          </a:p>
          <a:p>
            <a:pPr algn="r"/>
            <a:r>
              <a:rPr lang="et-EE" sz="1100" dirty="0">
                <a:latin typeface="Times New Roman" panose="02020603050405020304" pitchFamily="18" charset="0"/>
                <a:cs typeface="Times New Roman" panose="02020603050405020304" pitchFamily="18" charset="0"/>
              </a:rPr>
              <a:t>15.05.2018–15.05.2023</a:t>
            </a:r>
          </a:p>
          <a:p>
            <a:pPr algn="r"/>
            <a:endParaRPr lang="et-EE" sz="1100" dirty="0">
              <a:latin typeface="Times New Roman" panose="02020603050405020304" pitchFamily="18" charset="0"/>
              <a:cs typeface="Times New Roman" panose="02020603050405020304" pitchFamily="18" charset="0"/>
            </a:endParaRPr>
          </a:p>
          <a:p>
            <a:pPr algn="r"/>
            <a:r>
              <a:rPr lang="et-EE" sz="1100" dirty="0">
                <a:latin typeface="Times New Roman" panose="02020603050405020304" pitchFamily="18" charset="0"/>
                <a:cs typeface="Times New Roman" panose="02020603050405020304" pitchFamily="18" charset="0"/>
              </a:rPr>
              <a:t>Avaliku teabe seadus § 35 lg 1 p 3</a:t>
            </a:r>
            <a:r>
              <a:rPr lang="et-EE" sz="1100" baseline="30000" dirty="0">
                <a:latin typeface="Times New Roman" panose="02020603050405020304" pitchFamily="18" charset="0"/>
                <a:cs typeface="Times New Roman" panose="02020603050405020304" pitchFamily="18" charset="0"/>
              </a:rPr>
              <a:t>1 </a:t>
            </a:r>
            <a:r>
              <a:rPr lang="et-EE" sz="1100" dirty="0">
                <a:latin typeface="Times New Roman" panose="02020603050405020304" pitchFamily="18" charset="0"/>
                <a:cs typeface="Times New Roman" panose="02020603050405020304" pitchFamily="18" charset="0"/>
              </a:rPr>
              <a:t>ja 4</a:t>
            </a:r>
            <a:endParaRPr lang="et-EE" sz="1100" baseline="30000" dirty="0"/>
          </a:p>
          <a:p>
            <a:endParaRPr lang="et-EE" sz="11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 xmlns:a16="http://schemas.microsoft.com/office/drawing/2014/main" id="{9B747DB6-3920-4BB9-AC35-25FC0614445D}"/>
              </a:ext>
            </a:extLst>
          </p:cNvPr>
          <p:cNvSpPr txBox="1">
            <a:spLocks/>
          </p:cNvSpPr>
          <p:nvPr/>
        </p:nvSpPr>
        <p:spPr bwMode="auto">
          <a:xfrm>
            <a:off x="685800" y="3175248"/>
            <a:ext cx="7772400" cy="12618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a:lstStyle>
          <a:p>
            <a:r>
              <a:rPr lang="et-EE" sz="1600" b="0" i="1" kern="0" dirty="0"/>
              <a:t>Kas Kaitseliidu </a:t>
            </a:r>
            <a:r>
              <a:rPr lang="et-EE" sz="1600" b="0" i="1" kern="0" dirty="0" smtClean="0"/>
              <a:t>mehitamis-</a:t>
            </a:r>
            <a:r>
              <a:rPr lang="et-EE" sz="1600" b="0" i="1" kern="0" dirty="0"/>
              <a:t>, </a:t>
            </a:r>
            <a:r>
              <a:rPr lang="et-EE" sz="1600" b="0" i="1" kern="0" dirty="0" smtClean="0"/>
              <a:t>varustamis- </a:t>
            </a:r>
            <a:r>
              <a:rPr lang="et-EE" sz="1600" b="0" i="1" kern="0" dirty="0"/>
              <a:t>ja väljaõppesüsteem tagab valmisoleku </a:t>
            </a:r>
            <a:r>
              <a:rPr lang="et-EE" sz="1600" b="0" i="1" kern="0" dirty="0" smtClean="0"/>
              <a:t>riigikaitse </a:t>
            </a:r>
            <a:r>
              <a:rPr lang="et-EE" sz="1600" b="0" i="1" kern="0" dirty="0"/>
              <a:t>arengukavas pandud ülesannete täitmiseks?</a:t>
            </a:r>
          </a:p>
        </p:txBody>
      </p:sp>
      <p:sp>
        <p:nvSpPr>
          <p:cNvPr id="6" name="Title 1">
            <a:extLst>
              <a:ext uri="{FF2B5EF4-FFF2-40B4-BE49-F238E27FC236}">
                <a16:creationId xmlns="" xmlns:a16="http://schemas.microsoft.com/office/drawing/2014/main" id="{5BC85989-EECA-4229-8660-AA10E0C138A8}"/>
              </a:ext>
            </a:extLst>
          </p:cNvPr>
          <p:cNvSpPr txBox="1">
            <a:spLocks/>
          </p:cNvSpPr>
          <p:nvPr/>
        </p:nvSpPr>
        <p:spPr bwMode="auto">
          <a:xfrm>
            <a:off x="827584" y="4615989"/>
            <a:ext cx="7772400" cy="12618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a:lstStyle>
          <a:p>
            <a:r>
              <a:rPr lang="et-EE" sz="1600" b="0" kern="0" dirty="0"/>
              <a:t>Peakontrolör Ines Metsalu-</a:t>
            </a:r>
            <a:r>
              <a:rPr lang="et-EE" sz="1600" b="0" kern="0" dirty="0" err="1"/>
              <a:t>Nurminen</a:t>
            </a:r>
            <a:r>
              <a:rPr lang="et-EE" sz="1600" b="0" kern="0" dirty="0"/>
              <a:t> ja auditijuht Meelis Peerna</a:t>
            </a:r>
          </a:p>
          <a:p>
            <a:endParaRPr lang="et-EE" sz="1600" b="0" kern="0" dirty="0"/>
          </a:p>
          <a:p>
            <a:r>
              <a:rPr lang="et-EE" sz="1600" b="0" kern="0" dirty="0"/>
              <a:t>Riigikogu riigieelarve kontrolli </a:t>
            </a:r>
            <a:r>
              <a:rPr lang="et-EE" sz="1600" b="0" kern="0" dirty="0" smtClean="0"/>
              <a:t>erikomisjon</a:t>
            </a:r>
            <a:endParaRPr lang="et-EE" sz="1600" b="0" kern="0" dirty="0"/>
          </a:p>
          <a:p>
            <a:r>
              <a:rPr lang="et-EE" sz="1600" b="0" kern="0" dirty="0"/>
              <a:t>16.05.2018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47D36-B3B9-4BA0-B8FF-E88D9E7BA383}"/>
              </a:ext>
            </a:extLst>
          </p:cNvPr>
          <p:cNvSpPr>
            <a:spLocks noGrp="1"/>
          </p:cNvSpPr>
          <p:nvPr>
            <p:ph type="title"/>
          </p:nvPr>
        </p:nvSpPr>
        <p:spPr/>
        <p:txBody>
          <a:bodyPr/>
          <a:lstStyle/>
          <a:p>
            <a:r>
              <a:rPr lang="et-EE" dirty="0"/>
              <a:t>Peamised soovitused:</a:t>
            </a:r>
          </a:p>
        </p:txBody>
      </p:sp>
      <p:sp>
        <p:nvSpPr>
          <p:cNvPr id="3" name="Content Placeholder 2">
            <a:extLst>
              <a:ext uri="{FF2B5EF4-FFF2-40B4-BE49-F238E27FC236}">
                <a16:creationId xmlns="" xmlns:a16="http://schemas.microsoft.com/office/drawing/2014/main" id="{69261D38-9FC1-4BF8-B1FE-BCD282914622}"/>
              </a:ext>
            </a:extLst>
          </p:cNvPr>
          <p:cNvSpPr>
            <a:spLocks noGrp="1"/>
          </p:cNvSpPr>
          <p:nvPr>
            <p:ph idx="1"/>
          </p:nvPr>
        </p:nvSpPr>
        <p:spPr>
          <a:xfrm>
            <a:off x="359532" y="1628800"/>
            <a:ext cx="8424936" cy="4114800"/>
          </a:xfrm>
        </p:spPr>
        <p:txBody>
          <a:bodyPr/>
          <a:lstStyle/>
          <a:p>
            <a:r>
              <a:rPr lang="et-EE" u="sng" dirty="0"/>
              <a:t>Riigisekretäril koostöös kaitse- ja siseministri ning Kaitseväe juhatajaga</a:t>
            </a:r>
            <a:r>
              <a:rPr lang="et-EE" dirty="0"/>
              <a:t> </a:t>
            </a:r>
            <a:r>
              <a:rPr lang="et-EE" sz="1800" dirty="0"/>
              <a:t>määrata riigikaitse arengukavas täpsemalt kindlaks, millised on Kaitseliidu sõjalisi ja </a:t>
            </a:r>
            <a:r>
              <a:rPr lang="et-EE" sz="1800" dirty="0" err="1"/>
              <a:t>sisekaitsetegevusi</a:t>
            </a:r>
            <a:r>
              <a:rPr lang="et-EE" sz="1800" dirty="0"/>
              <a:t> toetavate mittesõjaliste üksuste ettevalmistamise eesmärgid, nende täitmise kriteeriumid ja ajakava.</a:t>
            </a:r>
          </a:p>
          <a:p>
            <a:r>
              <a:rPr lang="et-EE" u="sng" dirty="0"/>
              <a:t>Kaitseministril koostöös Kaitseväe juhataja ja Kaitseliidu ülemaga </a:t>
            </a:r>
            <a:r>
              <a:rPr lang="et-EE" sz="1800" dirty="0"/>
              <a:t>viia Kaitseliidu rahuaja ja maakaitse sõjaaja juhtimisstruktuur võimalikult sarnaseks, et tagada kriisi- ja sõjaajal üksuste tõhus rakendamine (sarnaselt Kaitseväega). </a:t>
            </a:r>
          </a:p>
          <a:p>
            <a:r>
              <a:rPr lang="et-EE" u="sng" dirty="0"/>
              <a:t>Kaitseväe juhatajal koostöös Kaitseliidu ülemaga </a:t>
            </a:r>
            <a:r>
              <a:rPr lang="et-EE" sz="1800" dirty="0"/>
              <a:t>hinnata lähtuvalt tegevväelaste rahu- ja sõjaaja ülesannetest ja vastutusest, millised ametikohad Kaitseliidus peavad olema tegevväelase ametikohad, milline peab olema nendele ametikohtadele määratud tegevväelaste väljaõppe tase ja kas konkreetsele ametikohale esitatud väljaõppenõue on kooskõlas ametikoha ülesannete ja vastutusega. </a:t>
            </a:r>
          </a:p>
        </p:txBody>
      </p:sp>
    </p:spTree>
    <p:extLst>
      <p:ext uri="{BB962C8B-B14F-4D97-AF65-F5344CB8AC3E}">
        <p14:creationId xmlns="" xmlns:p14="http://schemas.microsoft.com/office/powerpoint/2010/main" val="264215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BF0DE4-6790-41A8-8E18-58325D101119}"/>
              </a:ext>
            </a:extLst>
          </p:cNvPr>
          <p:cNvSpPr>
            <a:spLocks noGrp="1"/>
          </p:cNvSpPr>
          <p:nvPr>
            <p:ph type="title"/>
          </p:nvPr>
        </p:nvSpPr>
        <p:spPr/>
        <p:txBody>
          <a:bodyPr/>
          <a:lstStyle/>
          <a:p>
            <a:r>
              <a:rPr lang="et-EE" dirty="0"/>
              <a:t>Sissejuhatus</a:t>
            </a:r>
          </a:p>
        </p:txBody>
      </p:sp>
      <p:sp>
        <p:nvSpPr>
          <p:cNvPr id="3" name="Content Placeholder 2">
            <a:extLst>
              <a:ext uri="{FF2B5EF4-FFF2-40B4-BE49-F238E27FC236}">
                <a16:creationId xmlns="" xmlns:a16="http://schemas.microsoft.com/office/drawing/2014/main" id="{54C38386-4C6A-463E-B9F7-7B70F8A8BFB9}"/>
              </a:ext>
            </a:extLst>
          </p:cNvPr>
          <p:cNvSpPr>
            <a:spLocks noGrp="1"/>
          </p:cNvSpPr>
          <p:nvPr>
            <p:ph idx="1"/>
          </p:nvPr>
        </p:nvSpPr>
        <p:spPr/>
        <p:txBody>
          <a:bodyPr/>
          <a:lstStyle/>
          <a:p>
            <a:r>
              <a:rPr lang="et-EE" dirty="0"/>
              <a:t>Kuni 2013 aastani tegutses Kaitseliit kaitseliidu seaduse alusel, kuid pikaajalisi arenduseesmärke, koos eesmärgipärase võimearendusega riigi iseseisva kaitsevõime tagamisel koostoimes Kaitseväega, ei olnud seatud. </a:t>
            </a:r>
          </a:p>
          <a:p>
            <a:r>
              <a:rPr lang="et-EE" dirty="0"/>
              <a:t>Alates 2013 on ~1/3 KL tegevliikmetest planeeritud maakaitse SA koosseisu, ülejäänud peaksid osalema sõjalisi ja </a:t>
            </a:r>
            <a:r>
              <a:rPr lang="et-EE" dirty="0" err="1"/>
              <a:t>sisekaitsetegevusi</a:t>
            </a:r>
            <a:r>
              <a:rPr lang="et-EE" dirty="0"/>
              <a:t> toetavates mittesõjalistes tegevustes (formeerimine, objektikaitse, jne)</a:t>
            </a:r>
          </a:p>
          <a:p>
            <a:r>
              <a:rPr lang="et-EE" dirty="0"/>
              <a:t>Kaitseliidu rahastamine moodustab kaitse-eelarvest ~8%, millele lisandub maakaitse SA üksuste varustamine </a:t>
            </a:r>
            <a:r>
              <a:rPr lang="et-EE" dirty="0" smtClean="0"/>
              <a:t>Kaitseväe </a:t>
            </a:r>
            <a:r>
              <a:rPr lang="et-EE" dirty="0"/>
              <a:t>poolt.</a:t>
            </a:r>
          </a:p>
          <a:p>
            <a:endParaRPr lang="et-EE" dirty="0"/>
          </a:p>
          <a:p>
            <a:endParaRPr lang="et-EE" dirty="0"/>
          </a:p>
        </p:txBody>
      </p:sp>
      <p:sp>
        <p:nvSpPr>
          <p:cNvPr id="4" name="Footer Placeholder 5">
            <a:extLst>
              <a:ext uri="{FF2B5EF4-FFF2-40B4-BE49-F238E27FC236}">
                <a16:creationId xmlns="" xmlns:a16="http://schemas.microsoft.com/office/drawing/2014/main" id="{B1038409-8C82-4F5E-8EE5-5C10AEF777CE}"/>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819807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Auditi eesmärk:</a:t>
            </a:r>
          </a:p>
        </p:txBody>
      </p:sp>
      <p:sp>
        <p:nvSpPr>
          <p:cNvPr id="3" name="Content Placeholder 2"/>
          <p:cNvSpPr>
            <a:spLocks noGrp="1"/>
          </p:cNvSpPr>
          <p:nvPr>
            <p:ph idx="1"/>
          </p:nvPr>
        </p:nvSpPr>
        <p:spPr>
          <a:xfrm>
            <a:off x="539552" y="1844824"/>
            <a:ext cx="7772400" cy="4464496"/>
          </a:xfrm>
        </p:spPr>
        <p:txBody>
          <a:bodyPr/>
          <a:lstStyle/>
          <a:p>
            <a:pPr marL="0" lvl="0" indent="0">
              <a:buNone/>
            </a:pPr>
            <a:r>
              <a:rPr lang="et-EE" dirty="0"/>
              <a:t>Hinnata, milline on Kaitseliidu saavutatud valmisolek riigikaitse arengukavas ettenähtud sõjaliste ja mittesõjaliste ülesannete täitmiseks, ehk:</a:t>
            </a:r>
          </a:p>
          <a:p>
            <a:r>
              <a:rPr lang="et-EE" dirty="0"/>
              <a:t>üksuste mehitatus, isikkoosseisu nõuetele vastavus ja saavutatud väljaõppe tase;</a:t>
            </a:r>
          </a:p>
          <a:p>
            <a:r>
              <a:rPr lang="et-EE" dirty="0"/>
              <a:t>üksuste varustatus;</a:t>
            </a:r>
          </a:p>
          <a:p>
            <a:r>
              <a:rPr lang="et-EE" dirty="0"/>
              <a:t>üksuste sõjaaegse ja rahuaegse kaasamise korraldus;</a:t>
            </a:r>
          </a:p>
          <a:p>
            <a:r>
              <a:rPr lang="et-EE" dirty="0"/>
              <a:t>üksuste lahingvalmidus; </a:t>
            </a:r>
          </a:p>
          <a:p>
            <a:r>
              <a:rPr lang="et-EE" dirty="0"/>
              <a:t>sisekontrollisüsteemide toimimine.</a:t>
            </a:r>
          </a:p>
          <a:p>
            <a:pPr marL="457200" lvl="0" indent="-457200">
              <a:buNone/>
            </a:pPr>
            <a:endParaRPr lang="et-EE" dirty="0"/>
          </a:p>
          <a:p>
            <a:pPr>
              <a:buNone/>
            </a:pPr>
            <a:endParaRPr lang="et-EE" dirty="0"/>
          </a:p>
        </p:txBody>
      </p:sp>
      <p:sp>
        <p:nvSpPr>
          <p:cNvPr id="4" name="Footer Placeholder 5">
            <a:extLst>
              <a:ext uri="{FF2B5EF4-FFF2-40B4-BE49-F238E27FC236}">
                <a16:creationId xmlns="" xmlns:a16="http://schemas.microsoft.com/office/drawing/2014/main" id="{78751A83-BFC9-4E58-88F7-5BAC18AEE16B}"/>
              </a:ext>
            </a:extLst>
          </p:cNvPr>
          <p:cNvSpPr txBox="1">
            <a:spLocks/>
          </p:cNvSpPr>
          <p:nvPr/>
        </p:nvSpPr>
        <p:spPr>
          <a:xfrm>
            <a:off x="28956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651624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92E375-A58A-4FE9-A0AB-535799234275}"/>
              </a:ext>
            </a:extLst>
          </p:cNvPr>
          <p:cNvSpPr>
            <a:spLocks noGrp="1"/>
          </p:cNvSpPr>
          <p:nvPr>
            <p:ph type="title"/>
          </p:nvPr>
        </p:nvSpPr>
        <p:spPr/>
        <p:txBody>
          <a:bodyPr/>
          <a:lstStyle/>
          <a:p>
            <a:r>
              <a:rPr lang="et-EE" dirty="0"/>
              <a:t>Kaitseliidu sõjaliste üksuste arendamine toimub vastavalt plaanidele</a:t>
            </a:r>
          </a:p>
        </p:txBody>
      </p:sp>
      <p:sp>
        <p:nvSpPr>
          <p:cNvPr id="3" name="Content Placeholder 2">
            <a:extLst>
              <a:ext uri="{FF2B5EF4-FFF2-40B4-BE49-F238E27FC236}">
                <a16:creationId xmlns="" xmlns:a16="http://schemas.microsoft.com/office/drawing/2014/main" id="{C866D768-3E76-46C2-AB1C-8BE7BAF96EF2}"/>
              </a:ext>
            </a:extLst>
          </p:cNvPr>
          <p:cNvSpPr>
            <a:spLocks noGrp="1"/>
          </p:cNvSpPr>
          <p:nvPr>
            <p:ph idx="1"/>
          </p:nvPr>
        </p:nvSpPr>
        <p:spPr/>
        <p:txBody>
          <a:bodyPr/>
          <a:lstStyle/>
          <a:p>
            <a:r>
              <a:rPr lang="et-EE" dirty="0"/>
              <a:t>võrreldes 2016.aastaga on sõjaliste üksuste mehitatus paranenud (nii tegevväelaste kui reservväelaste osas);</a:t>
            </a:r>
          </a:p>
          <a:p>
            <a:r>
              <a:rPr lang="et-EE" dirty="0"/>
              <a:t>üksuste väljaõpetamine ajaliselt toimunud graafikujärgselt, on vaid üksikuid graafikust mahajäämusi;</a:t>
            </a:r>
          </a:p>
          <a:p>
            <a:r>
              <a:rPr lang="et-EE" dirty="0"/>
              <a:t>sõjaaja üksuste varustus (hinnatud 27.03.2017) oli üldiselt mitterahuldav, hea vaid relvastuse osas, hankeplaanides kavandatu näeb ette olukorra </a:t>
            </a:r>
            <a:r>
              <a:rPr lang="et-EE" dirty="0" err="1"/>
              <a:t>järk-järgulist</a:t>
            </a:r>
            <a:r>
              <a:rPr lang="et-EE" dirty="0"/>
              <a:t> parandamist;</a:t>
            </a:r>
          </a:p>
          <a:p>
            <a:r>
              <a:rPr lang="et-EE" dirty="0"/>
              <a:t>varustuse hoiutingimusi parandatakse, kuid sõjalised ülesanded ei ole prioriteetide seadmise aluseks;</a:t>
            </a:r>
          </a:p>
          <a:p>
            <a:r>
              <a:rPr lang="et-EE" dirty="0"/>
              <a:t>saavutatud lahingvalmidus on piiratud, kuid paraneb aja jooksul.</a:t>
            </a:r>
          </a:p>
          <a:p>
            <a:endParaRPr lang="et-EE" dirty="0"/>
          </a:p>
          <a:p>
            <a:pPr marL="0" indent="0">
              <a:buNone/>
            </a:pPr>
            <a:r>
              <a:rPr lang="et-EE" sz="1800" dirty="0"/>
              <a:t>Detailne teave sõjaliste üksuste mehitatuse, varustatuse ja saavutatud lahingvalmiduse taseme kohta on riigisaladus.</a:t>
            </a:r>
          </a:p>
          <a:p>
            <a:endParaRPr lang="et-EE" dirty="0"/>
          </a:p>
        </p:txBody>
      </p:sp>
      <p:sp>
        <p:nvSpPr>
          <p:cNvPr id="4" name="Footer Placeholder 5">
            <a:extLst>
              <a:ext uri="{FF2B5EF4-FFF2-40B4-BE49-F238E27FC236}">
                <a16:creationId xmlns="" xmlns:a16="http://schemas.microsoft.com/office/drawing/2014/main" id="{145776B5-88FC-46FE-A64D-B71C7717A7DE}"/>
              </a:ext>
            </a:extLst>
          </p:cNvPr>
          <p:cNvSpPr>
            <a:spLocks noGrp="1"/>
          </p:cNvSpPr>
          <p:nvPr/>
        </p:nvSpPr>
        <p:spPr>
          <a:xfrm>
            <a:off x="2705100" y="6381328"/>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89593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695B26-325D-414F-A9EA-A23B4A47C3FA}"/>
              </a:ext>
            </a:extLst>
          </p:cNvPr>
          <p:cNvSpPr>
            <a:spLocks noGrp="1"/>
          </p:cNvSpPr>
          <p:nvPr>
            <p:ph type="title"/>
          </p:nvPr>
        </p:nvSpPr>
        <p:spPr/>
        <p:txBody>
          <a:bodyPr/>
          <a:lstStyle/>
          <a:p>
            <a:r>
              <a:rPr lang="et-EE" dirty="0"/>
              <a:t>Tegevväelaste arv ja nõuetele vastavus on puudulik</a:t>
            </a:r>
          </a:p>
        </p:txBody>
      </p:sp>
      <p:sp>
        <p:nvSpPr>
          <p:cNvPr id="3" name="Content Placeholder 2">
            <a:extLst>
              <a:ext uri="{FF2B5EF4-FFF2-40B4-BE49-F238E27FC236}">
                <a16:creationId xmlns="" xmlns:a16="http://schemas.microsoft.com/office/drawing/2014/main" id="{A269D94A-B5DC-4552-B64A-4FF37DB4CDC2}"/>
              </a:ext>
            </a:extLst>
          </p:cNvPr>
          <p:cNvSpPr>
            <a:spLocks noGrp="1"/>
          </p:cNvSpPr>
          <p:nvPr>
            <p:ph idx="1"/>
          </p:nvPr>
        </p:nvSpPr>
        <p:spPr>
          <a:xfrm>
            <a:off x="593725" y="1700808"/>
            <a:ext cx="7772400" cy="4395192"/>
          </a:xfrm>
        </p:spPr>
        <p:txBody>
          <a:bodyPr/>
          <a:lstStyle/>
          <a:p>
            <a:pPr>
              <a:buFont typeface="Arial" panose="020B0604020202020204" pitchFamily="34" charset="0"/>
              <a:buChar char="•"/>
            </a:pPr>
            <a:r>
              <a:rPr lang="et-EE" dirty="0"/>
              <a:t>RKAK 2013-2022 TV piirnumber 227 (KL hinnatud vajadus 258)</a:t>
            </a:r>
          </a:p>
          <a:p>
            <a:pPr>
              <a:buFont typeface="Arial" panose="020B0604020202020204" pitchFamily="34" charset="0"/>
              <a:buChar char="•"/>
            </a:pPr>
            <a:r>
              <a:rPr lang="et-EE" dirty="0"/>
              <a:t>RKAK 2017-2026 TV piirnumber 232</a:t>
            </a:r>
          </a:p>
          <a:p>
            <a:pPr>
              <a:buFont typeface="Arial" panose="020B0604020202020204" pitchFamily="34" charset="0"/>
              <a:buChar char="•"/>
            </a:pPr>
            <a:r>
              <a:rPr lang="et-EE" dirty="0"/>
              <a:t>01.04.2017 TV täidetud 206, neist nõuetele (SVÕ) vastas 57%</a:t>
            </a:r>
          </a:p>
          <a:p>
            <a:endParaRPr lang="et-EE" dirty="0"/>
          </a:p>
        </p:txBody>
      </p:sp>
      <p:graphicFrame>
        <p:nvGraphicFramePr>
          <p:cNvPr id="4" name="Chart 3">
            <a:extLst>
              <a:ext uri="{FF2B5EF4-FFF2-40B4-BE49-F238E27FC236}">
                <a16:creationId xmlns="" xmlns:a16="http://schemas.microsoft.com/office/drawing/2014/main" id="{58C84E1E-2A2F-4E86-B3E1-4BBE1BF587B5}"/>
              </a:ext>
            </a:extLst>
          </p:cNvPr>
          <p:cNvGraphicFramePr>
            <a:graphicFrameLocks/>
          </p:cNvGraphicFramePr>
          <p:nvPr>
            <p:extLst>
              <p:ext uri="{D42A27DB-BD31-4B8C-83A1-F6EECF244321}">
                <p14:modId xmlns="" xmlns:p14="http://schemas.microsoft.com/office/powerpoint/2010/main" val="224216606"/>
              </p:ext>
            </p:extLst>
          </p:nvPr>
        </p:nvGraphicFramePr>
        <p:xfrm>
          <a:off x="1617662" y="2852936"/>
          <a:ext cx="6050682"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5">
            <a:extLst>
              <a:ext uri="{FF2B5EF4-FFF2-40B4-BE49-F238E27FC236}">
                <a16:creationId xmlns="" xmlns:a16="http://schemas.microsoft.com/office/drawing/2014/main" id="{E44F840B-3AEC-423F-8D89-490AAFCE2F45}"/>
              </a:ext>
            </a:extLst>
          </p:cNvPr>
          <p:cNvSpPr txBox="1">
            <a:spLocks/>
          </p:cNvSpPr>
          <p:nvPr/>
        </p:nvSpPr>
        <p:spPr>
          <a:xfrm>
            <a:off x="2819400" y="6381328"/>
            <a:ext cx="38862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47387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96BC42-6E50-40FC-A387-FAA288405E95}"/>
              </a:ext>
            </a:extLst>
          </p:cNvPr>
          <p:cNvSpPr>
            <a:spLocks noGrp="1"/>
          </p:cNvSpPr>
          <p:nvPr>
            <p:ph type="title"/>
          </p:nvPr>
        </p:nvSpPr>
        <p:spPr/>
        <p:txBody>
          <a:bodyPr/>
          <a:lstStyle/>
          <a:p>
            <a:r>
              <a:rPr lang="et-EE" dirty="0"/>
              <a:t>Juhtimisstruktuurid ei ole ühtlustatud</a:t>
            </a:r>
          </a:p>
        </p:txBody>
      </p:sp>
      <p:sp>
        <p:nvSpPr>
          <p:cNvPr id="3" name="Content Placeholder 2">
            <a:extLst>
              <a:ext uri="{FF2B5EF4-FFF2-40B4-BE49-F238E27FC236}">
                <a16:creationId xmlns="" xmlns:a16="http://schemas.microsoft.com/office/drawing/2014/main" id="{9E3DE7AB-EFC6-4B01-A5B6-F950400065D5}"/>
              </a:ext>
            </a:extLst>
          </p:cNvPr>
          <p:cNvSpPr>
            <a:spLocks noGrp="1"/>
          </p:cNvSpPr>
          <p:nvPr>
            <p:ph idx="1"/>
          </p:nvPr>
        </p:nvSpPr>
        <p:spPr/>
        <p:txBody>
          <a:bodyPr/>
          <a:lstStyle/>
          <a:p>
            <a:r>
              <a:rPr lang="et-EE" dirty="0"/>
              <a:t>KL poolt mehitatavate maakaitse sõjaaja üksuste roll on olla Kaitseväe koosseisus ja osaleda konkreetsetes operatsioonides.</a:t>
            </a:r>
          </a:p>
          <a:p>
            <a:r>
              <a:rPr lang="et-EE" dirty="0"/>
              <a:t>KL Maakaitse sõjaaja juhtimisstruktuur ja ülesanded vastavad RKAK 2017-2026 Kaitseliidule pandud ülesannetele.</a:t>
            </a:r>
          </a:p>
          <a:p>
            <a:r>
              <a:rPr lang="et-EE" dirty="0"/>
              <a:t>KL rahuaja juhtimisstruktuur üksuste ettevalmistamisel lähtub territoriaalkaitse põhimõttest.</a:t>
            </a:r>
          </a:p>
          <a:p>
            <a:endParaRPr lang="et-EE" dirty="0"/>
          </a:p>
          <a:p>
            <a:r>
              <a:rPr lang="et-EE" dirty="0"/>
              <a:t>Juhtimisstruktuuride erinevusest tulenev selguse ja järjepidevuse puudumine võib operatiivolukorras üksuste rakendamisel osutuda probleemiks, nii juhtidele kui tegevliikmetele.</a:t>
            </a:r>
          </a:p>
        </p:txBody>
      </p:sp>
      <p:sp>
        <p:nvSpPr>
          <p:cNvPr id="4" name="Footer Placeholder 5">
            <a:extLst>
              <a:ext uri="{FF2B5EF4-FFF2-40B4-BE49-F238E27FC236}">
                <a16:creationId xmlns="" xmlns:a16="http://schemas.microsoft.com/office/drawing/2014/main" id="{9A6EFD68-F6B5-48B8-8A07-BEFAFE4D9838}"/>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587148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8D9AD2-01AF-4CD8-910A-DAB20A6196C2}"/>
              </a:ext>
            </a:extLst>
          </p:cNvPr>
          <p:cNvSpPr>
            <a:spLocks noGrp="1"/>
          </p:cNvSpPr>
          <p:nvPr>
            <p:ph type="title"/>
          </p:nvPr>
        </p:nvSpPr>
        <p:spPr/>
        <p:txBody>
          <a:bodyPr/>
          <a:lstStyle/>
          <a:p>
            <a:r>
              <a:rPr lang="et-EE" dirty="0"/>
              <a:t>Kaitseliidu mittesõjaliste üksuste ettevalmistamist ei ole võimalik hinnata</a:t>
            </a:r>
          </a:p>
        </p:txBody>
      </p:sp>
      <p:sp>
        <p:nvSpPr>
          <p:cNvPr id="3" name="Content Placeholder 2">
            <a:extLst>
              <a:ext uri="{FF2B5EF4-FFF2-40B4-BE49-F238E27FC236}">
                <a16:creationId xmlns="" xmlns:a16="http://schemas.microsoft.com/office/drawing/2014/main" id="{F922CDB3-1B9D-4A25-9472-73F45FB2B46E}"/>
              </a:ext>
            </a:extLst>
          </p:cNvPr>
          <p:cNvSpPr>
            <a:spLocks noGrp="1"/>
          </p:cNvSpPr>
          <p:nvPr>
            <p:ph idx="1"/>
          </p:nvPr>
        </p:nvSpPr>
        <p:spPr/>
        <p:txBody>
          <a:bodyPr/>
          <a:lstStyle/>
          <a:p>
            <a:r>
              <a:rPr lang="et-EE" dirty="0"/>
              <a:t>Mittesõjaliste üksuste ülesanded on formuleeritud </a:t>
            </a:r>
            <a:r>
              <a:rPr lang="et-EE" dirty="0" err="1"/>
              <a:t>RKAKis</a:t>
            </a:r>
            <a:r>
              <a:rPr lang="et-EE" dirty="0"/>
              <a:t> vaid üldisel tasemel, nendeks on: </a:t>
            </a:r>
          </a:p>
          <a:p>
            <a:pPr lvl="1"/>
            <a:r>
              <a:rPr lang="et-EE" dirty="0"/>
              <a:t>Kaitseväe üksuste formeerimise toetamisega, </a:t>
            </a:r>
          </a:p>
          <a:p>
            <a:pPr lvl="1"/>
            <a:r>
              <a:rPr lang="et-EE" dirty="0"/>
              <a:t>riigikaitseobjektide kaitse </a:t>
            </a:r>
          </a:p>
          <a:p>
            <a:pPr lvl="1"/>
            <a:r>
              <a:rPr lang="et-EE" dirty="0"/>
              <a:t>Politsei- ja piirivalveameti toetamisega sisejulgeoleku tagamisel. </a:t>
            </a:r>
          </a:p>
          <a:p>
            <a:r>
              <a:rPr lang="et-EE" dirty="0"/>
              <a:t>Ministeeriumite tasandil ülesandeid täpsustatud ei ole.</a:t>
            </a:r>
          </a:p>
          <a:p>
            <a:r>
              <a:rPr lang="et-EE" dirty="0"/>
              <a:t>Mittesõjaliste üksuste ettevalmistamist on Kaitseliit ise sisustanud, kuid puudub:</a:t>
            </a:r>
          </a:p>
          <a:p>
            <a:pPr lvl="1"/>
            <a:r>
              <a:rPr lang="et-EE" dirty="0"/>
              <a:t>üks selge ja ühtne üksuste struktuur;</a:t>
            </a:r>
          </a:p>
          <a:p>
            <a:pPr lvl="1"/>
            <a:r>
              <a:rPr lang="et-EE" dirty="0"/>
              <a:t>üksuste ettevalmistamise kava (kuigi väljaõpet läbi viiakse);</a:t>
            </a:r>
          </a:p>
          <a:p>
            <a:pPr lvl="1"/>
            <a:r>
              <a:rPr lang="et-EE" dirty="0"/>
              <a:t>ülevaade mehitatusest, varustus on üheselt kindlaks määramata;</a:t>
            </a:r>
          </a:p>
          <a:p>
            <a:pPr lvl="1"/>
            <a:r>
              <a:rPr lang="et-EE" dirty="0"/>
              <a:t>valmisoleku hindamise süsteem</a:t>
            </a:r>
          </a:p>
          <a:p>
            <a:endParaRPr lang="et-EE" dirty="0"/>
          </a:p>
          <a:p>
            <a:endParaRPr lang="et-EE" dirty="0"/>
          </a:p>
        </p:txBody>
      </p:sp>
      <p:sp>
        <p:nvSpPr>
          <p:cNvPr id="4" name="Footer Placeholder 5">
            <a:extLst>
              <a:ext uri="{FF2B5EF4-FFF2-40B4-BE49-F238E27FC236}">
                <a16:creationId xmlns="" xmlns:a16="http://schemas.microsoft.com/office/drawing/2014/main" id="{5D16A374-38A0-400A-8392-3A196BBA32C6}"/>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98677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Kaitseliidul puudub adekvaatne ülevaade isikkoosseisu nõuetele vastavusest</a:t>
            </a:r>
          </a:p>
        </p:txBody>
      </p:sp>
      <p:sp>
        <p:nvSpPr>
          <p:cNvPr id="3" name="Content Placeholder 2"/>
          <p:cNvSpPr>
            <a:spLocks noGrp="1"/>
          </p:cNvSpPr>
          <p:nvPr>
            <p:ph idx="1"/>
          </p:nvPr>
        </p:nvSpPr>
        <p:spPr>
          <a:xfrm>
            <a:off x="593725" y="2013818"/>
            <a:ext cx="7772400" cy="4223494"/>
          </a:xfrm>
        </p:spPr>
        <p:txBody>
          <a:bodyPr/>
          <a:lstStyle/>
          <a:p>
            <a:r>
              <a:rPr lang="et-EE" sz="1800" dirty="0"/>
              <a:t>Kaitseministeeriumi valitsemisala andmekogud ja Kaitseliidu andmekogud ei taga Kaitseliidu juhtimiseks adekvaatse teabe olemasolu, mistõttu: </a:t>
            </a:r>
          </a:p>
          <a:p>
            <a:pPr lvl="1"/>
            <a:r>
              <a:rPr lang="et-EE" dirty="0"/>
              <a:t>tegevliikmete nimekirjas on surnud isikuid, </a:t>
            </a:r>
            <a:r>
              <a:rPr lang="et-EE" dirty="0" smtClean="0"/>
              <a:t>mittekodanikke </a:t>
            </a:r>
            <a:r>
              <a:rPr lang="et-EE" dirty="0"/>
              <a:t>ja kriminaalkorras karistatud isikuid;</a:t>
            </a:r>
          </a:p>
          <a:p>
            <a:pPr lvl="1"/>
            <a:r>
              <a:rPr lang="et-EE" dirty="0"/>
              <a:t>puudub keskne ülevaade tegevliikmete tegelikust kvalifikatsioonist ja väljaõppest ja seega puudub ka võimalus tegevliikmete aktiivsuse hindamiseks; </a:t>
            </a:r>
          </a:p>
          <a:p>
            <a:pPr lvl="1"/>
            <a:r>
              <a:rPr lang="et-EE" dirty="0"/>
              <a:t>puudub ülevaade tegevliikmete terviseseisundi nõuetele vastavusest;</a:t>
            </a:r>
          </a:p>
          <a:p>
            <a:pPr lvl="1"/>
            <a:r>
              <a:rPr lang="et-EE" dirty="0"/>
              <a:t>puudub ülevaade tegevliikmete töötamisest </a:t>
            </a:r>
            <a:r>
              <a:rPr lang="et-EE" dirty="0" err="1"/>
              <a:t>riigikaitselistel</a:t>
            </a:r>
            <a:r>
              <a:rPr lang="et-EE" dirty="0"/>
              <a:t> ametikohtadel, mistõttu ei ole isikule topelt riigikaitseliste kohustuste panemine välistatud;</a:t>
            </a:r>
          </a:p>
          <a:p>
            <a:pPr lvl="1"/>
            <a:r>
              <a:rPr lang="et-EE" dirty="0"/>
              <a:t>puudub ülevaade liikmete samaaegsest tegutsemisest muus vabatahtlikkuse alusel tegutsevas </a:t>
            </a:r>
            <a:r>
              <a:rPr lang="et-EE" dirty="0" err="1"/>
              <a:t>siseturvalisuste</a:t>
            </a:r>
            <a:r>
              <a:rPr lang="et-EE" dirty="0"/>
              <a:t> organisatsioonis. </a:t>
            </a:r>
          </a:p>
        </p:txBody>
      </p:sp>
      <p:sp>
        <p:nvSpPr>
          <p:cNvPr id="4" name="Footer Placeholder 5">
            <a:extLst>
              <a:ext uri="{FF2B5EF4-FFF2-40B4-BE49-F238E27FC236}">
                <a16:creationId xmlns="" xmlns:a16="http://schemas.microsoft.com/office/drawing/2014/main" id="{F239C017-9FF2-43E0-B65A-CBFA2530C9BB}"/>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A5D9D9-8816-4294-BD1D-8CA4CB844C7D}"/>
              </a:ext>
            </a:extLst>
          </p:cNvPr>
          <p:cNvSpPr>
            <a:spLocks noGrp="1"/>
          </p:cNvSpPr>
          <p:nvPr>
            <p:ph type="title"/>
          </p:nvPr>
        </p:nvSpPr>
        <p:spPr/>
        <p:txBody>
          <a:bodyPr/>
          <a:lstStyle/>
          <a:p>
            <a:r>
              <a:rPr lang="et-EE" dirty="0" err="1"/>
              <a:t>Üldhinnang</a:t>
            </a:r>
            <a:endParaRPr lang="et-EE" dirty="0"/>
          </a:p>
        </p:txBody>
      </p:sp>
      <p:sp>
        <p:nvSpPr>
          <p:cNvPr id="3" name="Content Placeholder 2">
            <a:extLst>
              <a:ext uri="{FF2B5EF4-FFF2-40B4-BE49-F238E27FC236}">
                <a16:creationId xmlns="" xmlns:a16="http://schemas.microsoft.com/office/drawing/2014/main" id="{E7AFDF20-85DE-41DA-B1D2-DE9B09118E90}"/>
              </a:ext>
            </a:extLst>
          </p:cNvPr>
          <p:cNvSpPr>
            <a:spLocks noGrp="1"/>
          </p:cNvSpPr>
          <p:nvPr>
            <p:ph idx="1"/>
          </p:nvPr>
        </p:nvSpPr>
        <p:spPr/>
        <p:txBody>
          <a:bodyPr/>
          <a:lstStyle/>
          <a:p>
            <a:r>
              <a:rPr lang="et-EE" sz="2400" dirty="0"/>
              <a:t>Kaitseliit aastatel 2013–2017 valmistanud ette riigikaitse arengukavas ettenähtud sõjaajaüksusi olulises osas planeeritud tasemel. Nende üksuste mehitatus, väljaõpe, varustatus ning üldine lahinguvalmidus on paranenud iga aastaga. Sõjalisi ja </a:t>
            </a:r>
            <a:r>
              <a:rPr lang="et-EE" sz="2400" dirty="0" err="1"/>
              <a:t>sisekaitsetegevusi</a:t>
            </a:r>
            <a:r>
              <a:rPr lang="et-EE" sz="2400" dirty="0"/>
              <a:t> toetavate mittesõjaliste üksuste ettevalmistamine ei ole aga toimunud süsteemselt, mille põhjuseks on sellekohaste eesmärkide vähene konkreetsus. </a:t>
            </a:r>
          </a:p>
        </p:txBody>
      </p:sp>
    </p:spTree>
    <p:extLst>
      <p:ext uri="{BB962C8B-B14F-4D97-AF65-F5344CB8AC3E}">
        <p14:creationId xmlns="" xmlns:p14="http://schemas.microsoft.com/office/powerpoint/2010/main" val="1923749563"/>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0044DC30BB2E348BEDF37C2B7628375" ma:contentTypeVersion="0" ma:contentTypeDescription="Loo uus dokument" ma:contentTypeScope="" ma:versionID="3df2b6cf2f3f793ed89b07536a9cb645">
  <xsd:schema xmlns:xsd="http://www.w3.org/2001/XMLSchema" xmlns:p="http://schemas.microsoft.com/office/2006/metadata/properties" targetNamespace="http://schemas.microsoft.com/office/2006/metadata/properties" ma:root="true" ma:fieldsID="08a0006707685c4e0cbb43387758460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ma:readOnly="true"/>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6C657-A214-47F5-B661-3485CB6EB2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9F383D9-F644-424C-97E6-7C09BFAB9BBD}">
  <ds:schemaRefs>
    <ds:schemaRef ds:uri="http://schemas.microsoft.com/office/2006/documentManagement/types"/>
    <ds:schemaRef ds:uri="http://www.w3.org/XML/1998/namespace"/>
    <ds:schemaRef ds:uri="http://purl.org/dc/dcmitype/"/>
    <ds:schemaRef ds:uri="http://purl.org/dc/elements/1.1/"/>
    <ds:schemaRef ds:uri="http://purl.org/dc/term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AB612A39-479D-4002-9294-F69B9A9727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2961</TotalTime>
  <Words>737</Words>
  <Application>Microsoft Office PowerPoint</Application>
  <PresentationFormat>On-screen Show (4:3)</PresentationFormat>
  <Paragraphs>83</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Design</vt:lpstr>
      <vt:lpstr>Kaitseliidu valmisolek täita riigikaitse arengukavas ettenähtud ülesandeid</vt:lpstr>
      <vt:lpstr>Sissejuhatus</vt:lpstr>
      <vt:lpstr>Auditi eesmärk:</vt:lpstr>
      <vt:lpstr>Kaitseliidu sõjaliste üksuste arendamine toimub vastavalt plaanidele</vt:lpstr>
      <vt:lpstr>Tegevväelaste arv ja nõuetele vastavus on puudulik</vt:lpstr>
      <vt:lpstr>Juhtimisstruktuurid ei ole ühtlustatud</vt:lpstr>
      <vt:lpstr>Kaitseliidu mittesõjaliste üksuste ettevalmistamist ei ole võimalik hinnata</vt:lpstr>
      <vt:lpstr>Kaitseliidul puudub adekvaatne ülevaade isikkoosseisu nõuetele vastavusest</vt:lpstr>
      <vt:lpstr>Üldhinnang</vt:lpstr>
      <vt:lpstr>Peamised soovitused:</vt:lpstr>
    </vt:vector>
  </TitlesOfParts>
  <Company>Kolm Karu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Tulemusauditi osakonna tööplaan 2013, Tarmo Olgo, 18.12.2012</dc:title>
  <dc:creator>Olav Osolin</dc:creator>
  <cp:lastModifiedBy>Toomas Mattson</cp:lastModifiedBy>
  <cp:revision>160</cp:revision>
  <dcterms:created xsi:type="dcterms:W3CDTF">2006-03-03T07:49:10Z</dcterms:created>
  <dcterms:modified xsi:type="dcterms:W3CDTF">2018-05-15T14:35:48Z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0x010100F0044DC30BB2E348BEDF37C2B7628375</vt:lpwstr>
  </property>
</Properties>
</file>