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theme/themeOverride4.xml" ContentType="application/vnd.openxmlformats-officedocument.themeOverr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66" r:id="rId3"/>
    <p:sldId id="351" r:id="rId4"/>
    <p:sldId id="356" r:id="rId5"/>
    <p:sldId id="358" r:id="rId6"/>
    <p:sldId id="313" r:id="rId7"/>
    <p:sldId id="369" r:id="rId8"/>
    <p:sldId id="371" r:id="rId9"/>
    <p:sldId id="314" r:id="rId10"/>
    <p:sldId id="372" r:id="rId11"/>
    <p:sldId id="373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381" r:id="rId20"/>
    <p:sldId id="382" r:id="rId21"/>
    <p:sldId id="384" r:id="rId22"/>
    <p:sldId id="388" r:id="rId23"/>
    <p:sldId id="399" r:id="rId24"/>
    <p:sldId id="397" r:id="rId25"/>
    <p:sldId id="316" r:id="rId26"/>
    <p:sldId id="362" r:id="rId27"/>
    <p:sldId id="392" r:id="rId28"/>
    <p:sldId id="363" r:id="rId29"/>
  </p:sldIdLst>
  <p:sldSz cx="9144000" cy="6858000" type="screen4x3"/>
  <p:notesSz cx="6797675" cy="9926638"/>
  <p:defaultTextStyle>
    <a:defPPr>
      <a:defRPr lang="et-E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650D"/>
    <a:srgbClr val="C0F2AC"/>
    <a:srgbClr val="ADC9F1"/>
    <a:srgbClr val="AFEFD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62" autoAdjust="0"/>
    <p:restoredTop sz="61247" autoAdjust="0"/>
  </p:normalViewPr>
  <p:slideViewPr>
    <p:cSldViewPr>
      <p:cViewPr>
        <p:scale>
          <a:sx n="100" d="100"/>
          <a:sy n="100" d="100"/>
        </p:scale>
        <p:origin x="-89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kast\home\Piret\majanduskeskkond\ettev&#245;tlustoetused\Statistikaamet\analyys\Riigikontroll_analyys\M&#245;ju%20blokk\TP_22_lisa_8_Eurostat_Table_tsieb030FlagDesc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kast\home\Piret\majanduskeskkond\ettev&#245;tlustoetused\Statistikaamet\analyys\Riigikontroll_analyys\M&#245;ju%20blokk\TP_22_lisa_7_ULC%202007-2009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kast\home\Piret\majanduskeskkond\ettev&#245;tlustoetused\Statistikaamet\analyys\Riigikontroll_analyys\TP_22_Toetuste_moju_liigiti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kast\home\Piret\majanduskeskkond\ettev&#245;tlustoetused\Statistikaamet\analyys\Riigikontroll_analyys\Makroanal&#252;&#252;s\TP_22_lisa9_EKOMAR_valjund_koiksed_26.03.xls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kast\home\Piret\majanduskeskkond\ettev&#245;tlustoetused\Statistikaamet\analyys\Riigikontroll_analyys\TP_22_Toetuste_moju_liigiti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kast\home\Piret\majanduskeskkond\ettev&#245;tlustoetused\Statistikaamet\analyys\Riigikontroll_analyys\TP_22_Toetuste_moju_liigiti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kast\home\Piret\majanduskeskkond\ettev&#245;tlustoetused\Statistikaamet\analyys\Riigikontroll_analyys\Makroanal&#252;&#252;s\TP_22_lisa9_EKOMAR_valjund_koiksed_26.03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kast\home\Piret\majanduskeskkond\ettev&#245;tlustoetused\Statistikaamet\analyys\Riigikontroll_analyys\TP_22_Toetuste_moju_liigiti.xls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kast\home\Piret\majanduskeskkond\ettev&#245;tlustoetused\Statistikaamet\analyys\Riigikontroll_analyys\Makroanal&#252;&#252;s\TP_22_lisa9_EKOMAR_valjund_koiksed_26.03.xls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plotArea>
      <c:layout>
        <c:manualLayout>
          <c:layoutTarget val="inner"/>
          <c:xMode val="edge"/>
          <c:yMode val="edge"/>
          <c:x val="4.2233749435641524E-2"/>
          <c:y val="5.744267431687429E-2"/>
          <c:w val="0.92935082430513594"/>
          <c:h val="0.78672118883690256"/>
        </c:manualLayout>
      </c:layout>
      <c:lineChart>
        <c:grouping val="standard"/>
        <c:ser>
          <c:idx val="26"/>
          <c:order val="0"/>
          <c:tx>
            <c:strRef>
              <c:f>Sheet0!$A$14</c:f>
              <c:strCache>
                <c:ptCount val="1"/>
                <c:pt idx="0">
                  <c:v>Eesti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 w="19050">
                <a:solidFill>
                  <a:srgbClr val="FF0000"/>
                </a:solidFill>
              </a:ln>
            </c:spPr>
          </c:marker>
          <c:dPt>
            <c:idx val="9"/>
            <c:marker>
              <c:spPr>
                <a:solidFill>
                  <a:srgbClr val="FF0000"/>
                </a:solidFill>
                <a:ln w="19050">
                  <a:solidFill>
                    <a:srgbClr val="FF0000"/>
                  </a:solidFill>
                  <a:prstDash val="dashDot"/>
                </a:ln>
              </c:spPr>
            </c:marker>
            <c:spPr>
              <a:ln w="19050">
                <a:solidFill>
                  <a:srgbClr val="FF0000"/>
                </a:solidFill>
                <a:prstDash val="dashDot"/>
              </a:ln>
            </c:spPr>
          </c:dPt>
          <c:dPt>
            <c:idx val="10"/>
            <c:marker>
              <c:spPr>
                <a:solidFill>
                  <a:srgbClr val="FF0000"/>
                </a:solidFill>
                <a:ln w="19050">
                  <a:solidFill>
                    <a:srgbClr val="FF0000"/>
                  </a:solidFill>
                  <a:prstDash val="dashDot"/>
                </a:ln>
              </c:spPr>
            </c:marker>
            <c:spPr>
              <a:ln w="19050">
                <a:solidFill>
                  <a:srgbClr val="FF0000"/>
                </a:solidFill>
                <a:prstDash val="dashDot"/>
              </a:ln>
            </c:spPr>
          </c:dPt>
          <c:dPt>
            <c:idx val="11"/>
            <c:marker>
              <c:spPr>
                <a:solidFill>
                  <a:srgbClr val="FF0000"/>
                </a:solidFill>
                <a:ln w="19050">
                  <a:solidFill>
                    <a:srgbClr val="FF0000"/>
                  </a:solidFill>
                  <a:prstDash val="dashDot"/>
                </a:ln>
              </c:spPr>
            </c:marker>
            <c:spPr>
              <a:ln w="19050">
                <a:solidFill>
                  <a:srgbClr val="FF0000"/>
                </a:solidFill>
                <a:prstDash val="dashDot"/>
              </a:ln>
            </c:spPr>
          </c:dPt>
          <c:dLbls>
            <c:dLbl>
              <c:idx val="0"/>
              <c:layout>
                <c:manualLayout>
                  <c:x val="-2.809265154113311E-2"/>
                  <c:y val="-2.0942117542495286E-3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2.0424421441095915E-2"/>
                  <c:y val="-7.9731881642781527E-3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1.8350135009153581E-2"/>
                  <c:y val="3.7847646557789888E-3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2.5025359501118238E-2"/>
                  <c:y val="-1.0912676369292303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2.5025359501118238E-2"/>
                  <c:y val="-1.679165277932082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3.3941518575230784E-2"/>
                  <c:y val="-4.3351664629855954E-4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3.1159943581148E-2"/>
                  <c:y val="2.4361182090878796E-2"/>
                </c:manualLayout>
              </c:layout>
              <c:spPr>
                <a:ln w="19050"/>
              </c:spPr>
              <c:txPr>
                <a:bodyPr/>
                <a:lstStyle/>
                <a:p>
                  <a:pPr>
                    <a:defRPr sz="1050" b="1">
                      <a:latin typeface="News Gothic Condensed BT" pitchFamily="34" charset="0"/>
                    </a:defRPr>
                  </a:pPr>
                  <a:endParaRPr lang="en-US"/>
                </a:p>
              </c:txPr>
              <c:dLblPos val="r"/>
              <c:showVal val="1"/>
            </c:dLbl>
            <c:dLbl>
              <c:idx val="7"/>
              <c:layout>
                <c:manualLayout>
                  <c:x val="-3.2407751795694204E-2"/>
                  <c:y val="-6.3124930563270756E-3"/>
                </c:manualLayout>
              </c:layout>
              <c:dLblPos val="r"/>
              <c:showVal val="1"/>
            </c:dLbl>
            <c:dLbl>
              <c:idx val="8"/>
              <c:layout>
                <c:manualLayout>
                  <c:x val="-2.3491713481110805E-2"/>
                  <c:y val="-5.0336999592637882E-3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2.9626297561140557E-2"/>
                  <c:y val="8.4527645076473061E-4"/>
                </c:manualLayout>
              </c:layout>
              <c:dLblPos val="r"/>
              <c:showVal val="1"/>
            </c:dLbl>
            <c:dLbl>
              <c:idx val="10"/>
              <c:layout>
                <c:manualLayout>
                  <c:x val="-2.0518493114291644E-2"/>
                  <c:y val="7.0462078287597688E-3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2.8546586611149487E-2"/>
                  <c:y val="-1.7722567862830064E-3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1050" b="1">
                    <a:latin typeface="News Gothic Condensed BT" pitchFamily="34" charset="0"/>
                  </a:defRPr>
                </a:pPr>
                <a:endParaRPr lang="en-US"/>
              </a:p>
            </c:txPr>
            <c:dLblPos val="b"/>
            <c:showVal val="1"/>
          </c:dLbls>
          <c:cat>
            <c:strRef>
              <c:f>Sheet0!$B$3:$M$3</c:f>
              <c:strCach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strCache>
            </c:strRef>
          </c:cat>
          <c:val>
            <c:numRef>
              <c:f>Sheet0!$B$14:$M$14</c:f>
              <c:numCache>
                <c:formatCode>General</c:formatCode>
                <c:ptCount val="12"/>
                <c:pt idx="0">
                  <c:v>46.9</c:v>
                </c:pt>
                <c:pt idx="1">
                  <c:v>48.1</c:v>
                </c:pt>
                <c:pt idx="2">
                  <c:v>51</c:v>
                </c:pt>
                <c:pt idx="3">
                  <c:v>54.6</c:v>
                </c:pt>
                <c:pt idx="4">
                  <c:v>57.4</c:v>
                </c:pt>
                <c:pt idx="5">
                  <c:v>60.5</c:v>
                </c:pt>
                <c:pt idx="6">
                  <c:v>61.4</c:v>
                </c:pt>
                <c:pt idx="7">
                  <c:v>65.099999999999994</c:v>
                </c:pt>
                <c:pt idx="8">
                  <c:v>63.8</c:v>
                </c:pt>
                <c:pt idx="9">
                  <c:v>62.3</c:v>
                </c:pt>
                <c:pt idx="10">
                  <c:v>63</c:v>
                </c:pt>
                <c:pt idx="11">
                  <c:v>63.8</c:v>
                </c:pt>
              </c:numCache>
            </c:numRef>
          </c:val>
        </c:ser>
        <c:ser>
          <c:idx val="0"/>
          <c:order val="1"/>
          <c:tx>
            <c:strRef>
              <c:f>Sheet0!$A$4</c:f>
              <c:strCache>
                <c:ptCount val="1"/>
                <c:pt idx="0">
                  <c:v>EL-27 </c:v>
                </c:pt>
              </c:strCache>
            </c:strRef>
          </c:tx>
          <c:spPr>
            <a:ln w="19050">
              <a:solidFill>
                <a:srgbClr val="9BBB59">
                  <a:lumMod val="75000"/>
                </a:srgbClr>
              </a:solidFill>
            </a:ln>
          </c:spPr>
          <c:marker>
            <c:spPr>
              <a:solidFill>
                <a:srgbClr val="9BBB59">
                  <a:lumMod val="75000"/>
                </a:srgbClr>
              </a:solidFill>
              <a:ln w="19050">
                <a:solidFill>
                  <a:srgbClr val="9BBB59">
                    <a:lumMod val="75000"/>
                  </a:srgbClr>
                </a:solidFill>
              </a:ln>
            </c:spPr>
          </c:marker>
          <c:dPt>
            <c:idx val="9"/>
            <c:marker>
              <c:spPr>
                <a:solidFill>
                  <a:srgbClr val="9BBB59">
                    <a:lumMod val="75000"/>
                  </a:srgbClr>
                </a:solidFill>
                <a:ln w="19050">
                  <a:solidFill>
                    <a:srgbClr val="9BBB59">
                      <a:lumMod val="75000"/>
                    </a:srgbClr>
                  </a:solidFill>
                  <a:prstDash val="dashDot"/>
                </a:ln>
              </c:spPr>
            </c:marker>
            <c:spPr>
              <a:ln w="19050">
                <a:solidFill>
                  <a:srgbClr val="9BBB59">
                    <a:lumMod val="75000"/>
                  </a:srgbClr>
                </a:solidFill>
                <a:prstDash val="dashDot"/>
              </a:ln>
            </c:spPr>
          </c:dPt>
          <c:dPt>
            <c:idx val="10"/>
            <c:marker>
              <c:spPr>
                <a:solidFill>
                  <a:srgbClr val="9BBB59">
                    <a:lumMod val="75000"/>
                  </a:srgbClr>
                </a:solidFill>
                <a:ln w="19050">
                  <a:solidFill>
                    <a:srgbClr val="9BBB59">
                      <a:lumMod val="75000"/>
                    </a:srgbClr>
                  </a:solidFill>
                  <a:prstDash val="dashDot"/>
                </a:ln>
              </c:spPr>
            </c:marker>
            <c:spPr>
              <a:ln w="19050">
                <a:solidFill>
                  <a:srgbClr val="9BBB59">
                    <a:lumMod val="75000"/>
                  </a:srgbClr>
                </a:solidFill>
                <a:prstDash val="dashDot"/>
              </a:ln>
            </c:spPr>
          </c:dPt>
          <c:dPt>
            <c:idx val="11"/>
            <c:marker>
              <c:spPr>
                <a:solidFill>
                  <a:srgbClr val="9BBB59">
                    <a:lumMod val="75000"/>
                  </a:srgbClr>
                </a:solidFill>
                <a:ln w="19050">
                  <a:solidFill>
                    <a:srgbClr val="9BBB59">
                      <a:lumMod val="75000"/>
                    </a:srgbClr>
                  </a:solidFill>
                  <a:prstDash val="dashDot"/>
                </a:ln>
              </c:spPr>
            </c:marker>
            <c:spPr>
              <a:ln w="19050">
                <a:solidFill>
                  <a:srgbClr val="9BBB59">
                    <a:lumMod val="75000"/>
                  </a:srgbClr>
                </a:solidFill>
                <a:prstDash val="dashDot"/>
              </a:ln>
            </c:spPr>
          </c:dPt>
          <c:cat>
            <c:strRef>
              <c:f>Sheet0!$B$3:$M$3</c:f>
              <c:strCache>
                <c:ptCount val="1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</c:strCache>
            </c:strRef>
          </c:cat>
          <c:val>
            <c:numRef>
              <c:f>Sheet0!$B$4:$M$4</c:f>
              <c:numCache>
                <c:formatCode>General</c:formatCode>
                <c:ptCount val="12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</c:numCache>
            </c:numRef>
          </c:val>
        </c:ser>
        <c:ser>
          <c:idx val="4"/>
          <c:order val="2"/>
          <c:tx>
            <c:strRef>
              <c:f>Sheet0!$A$13</c:f>
              <c:strCache>
                <c:ptCount val="1"/>
                <c:pt idx="0">
                  <c:v>Saksamaa</c:v>
                </c:pt>
              </c:strCache>
            </c:strRef>
          </c:tx>
          <c:spPr>
            <a:ln w="19050">
              <a:solidFill>
                <a:sysClr val="window" lastClr="FFFFFF">
                  <a:lumMod val="50000"/>
                </a:sysClr>
              </a:solidFill>
            </a:ln>
          </c:spPr>
          <c:marker>
            <c:spPr>
              <a:solidFill>
                <a:sysClr val="window" lastClr="FFFFFF">
                  <a:lumMod val="50000"/>
                </a:sysClr>
              </a:solidFill>
              <a:ln w="19050">
                <a:solidFill>
                  <a:sysClr val="window" lastClr="FFFFFF">
                    <a:lumMod val="50000"/>
                  </a:sysClr>
                </a:solidFill>
              </a:ln>
            </c:spPr>
          </c:marker>
          <c:dPt>
            <c:idx val="9"/>
            <c:marker>
              <c:spPr>
                <a:solidFill>
                  <a:sysClr val="window" lastClr="FFFFFF">
                    <a:lumMod val="50000"/>
                  </a:sysClr>
                </a:solidFill>
                <a:ln w="19050">
                  <a:solidFill>
                    <a:sysClr val="window" lastClr="FFFFFF">
                      <a:lumMod val="50000"/>
                    </a:sysClr>
                  </a:solidFill>
                  <a:prstDash val="dashDot"/>
                </a:ln>
              </c:spPr>
            </c:marker>
            <c:spPr>
              <a:ln w="19050">
                <a:solidFill>
                  <a:sysClr val="window" lastClr="FFFFFF">
                    <a:lumMod val="50000"/>
                  </a:sysClr>
                </a:solidFill>
                <a:prstDash val="dashDot"/>
              </a:ln>
            </c:spPr>
          </c:dPt>
          <c:dPt>
            <c:idx val="10"/>
            <c:marker>
              <c:spPr>
                <a:solidFill>
                  <a:sysClr val="window" lastClr="FFFFFF">
                    <a:lumMod val="50000"/>
                  </a:sysClr>
                </a:solidFill>
                <a:ln w="19050">
                  <a:solidFill>
                    <a:sysClr val="window" lastClr="FFFFFF">
                      <a:lumMod val="50000"/>
                    </a:sysClr>
                  </a:solidFill>
                  <a:prstDash val="dashDot"/>
                </a:ln>
              </c:spPr>
            </c:marker>
            <c:spPr>
              <a:ln w="19050">
                <a:solidFill>
                  <a:sysClr val="window" lastClr="FFFFFF">
                    <a:lumMod val="50000"/>
                  </a:sysClr>
                </a:solidFill>
                <a:prstDash val="dashDot"/>
              </a:ln>
            </c:spPr>
          </c:dPt>
          <c:dPt>
            <c:idx val="11"/>
            <c:marker>
              <c:spPr>
                <a:solidFill>
                  <a:sysClr val="window" lastClr="FFFFFF">
                    <a:lumMod val="50000"/>
                  </a:sysClr>
                </a:solidFill>
                <a:ln w="19050">
                  <a:solidFill>
                    <a:sysClr val="window" lastClr="FFFFFF">
                      <a:lumMod val="50000"/>
                    </a:sysClr>
                  </a:solidFill>
                  <a:prstDash val="dashDot"/>
                </a:ln>
              </c:spPr>
            </c:marker>
            <c:spPr>
              <a:ln w="19050">
                <a:solidFill>
                  <a:sysClr val="window" lastClr="FFFFFF">
                    <a:lumMod val="50000"/>
                  </a:sysClr>
                </a:solidFill>
                <a:prstDash val="dashDot"/>
              </a:ln>
            </c:spPr>
          </c:dPt>
          <c:val>
            <c:numRef>
              <c:f>Sheet0!$B$13:$M$13</c:f>
              <c:numCache>
                <c:formatCode>General</c:formatCode>
                <c:ptCount val="12"/>
                <c:pt idx="0">
                  <c:v>108.1</c:v>
                </c:pt>
                <c:pt idx="1">
                  <c:v>106.8</c:v>
                </c:pt>
                <c:pt idx="2">
                  <c:v>106.4</c:v>
                </c:pt>
                <c:pt idx="3">
                  <c:v>108.7</c:v>
                </c:pt>
                <c:pt idx="4">
                  <c:v>108.2</c:v>
                </c:pt>
                <c:pt idx="5">
                  <c:v>109.4</c:v>
                </c:pt>
                <c:pt idx="6">
                  <c:v>109.2</c:v>
                </c:pt>
                <c:pt idx="7">
                  <c:v>108.3</c:v>
                </c:pt>
                <c:pt idx="8">
                  <c:v>107</c:v>
                </c:pt>
                <c:pt idx="9">
                  <c:v>104.6</c:v>
                </c:pt>
                <c:pt idx="10">
                  <c:v>106.3</c:v>
                </c:pt>
                <c:pt idx="11">
                  <c:v>106.9</c:v>
                </c:pt>
              </c:numCache>
            </c:numRef>
          </c:val>
        </c:ser>
        <c:ser>
          <c:idx val="5"/>
          <c:order val="3"/>
          <c:tx>
            <c:strRef>
              <c:f>Sheet0!$A$22</c:f>
              <c:strCache>
                <c:ptCount val="1"/>
                <c:pt idx="0">
                  <c:v>Leedu</c:v>
                </c:pt>
              </c:strCache>
            </c:strRef>
          </c:tx>
          <c:spPr>
            <a:ln w="19050"/>
          </c:spPr>
          <c:marker>
            <c:spPr>
              <a:ln w="19050"/>
            </c:spPr>
          </c:marker>
          <c:dPt>
            <c:idx val="9"/>
            <c:marker>
              <c:spPr>
                <a:ln w="19050">
                  <a:prstDash val="dashDot"/>
                </a:ln>
              </c:spPr>
            </c:marker>
            <c:spPr>
              <a:ln w="19050">
                <a:prstDash val="dashDot"/>
              </a:ln>
            </c:spPr>
          </c:dPt>
          <c:dPt>
            <c:idx val="10"/>
            <c:marker>
              <c:spPr>
                <a:ln w="19050">
                  <a:prstDash val="dashDot"/>
                </a:ln>
              </c:spPr>
            </c:marker>
            <c:spPr>
              <a:ln w="19050">
                <a:prstDash val="dashDot"/>
              </a:ln>
            </c:spPr>
          </c:dPt>
          <c:dPt>
            <c:idx val="11"/>
            <c:marker>
              <c:spPr>
                <a:ln w="19050">
                  <a:prstDash val="dashDot"/>
                </a:ln>
              </c:spPr>
            </c:marker>
            <c:spPr>
              <a:ln w="19050">
                <a:prstDash val="dashDot"/>
              </a:ln>
            </c:spPr>
          </c:dPt>
          <c:val>
            <c:numRef>
              <c:f>Sheet0!$B$22:$M$22</c:f>
              <c:numCache>
                <c:formatCode>General</c:formatCode>
                <c:ptCount val="12"/>
                <c:pt idx="0">
                  <c:v>42.7</c:v>
                </c:pt>
                <c:pt idx="1">
                  <c:v>46.9</c:v>
                </c:pt>
                <c:pt idx="2">
                  <c:v>48</c:v>
                </c:pt>
                <c:pt idx="3">
                  <c:v>52</c:v>
                </c:pt>
                <c:pt idx="4">
                  <c:v>53.3</c:v>
                </c:pt>
                <c:pt idx="5">
                  <c:v>54.5</c:v>
                </c:pt>
                <c:pt idx="6">
                  <c:v>56.3</c:v>
                </c:pt>
                <c:pt idx="7">
                  <c:v>59.2</c:v>
                </c:pt>
                <c:pt idx="8">
                  <c:v>62</c:v>
                </c:pt>
                <c:pt idx="9">
                  <c:v>57.4</c:v>
                </c:pt>
                <c:pt idx="10">
                  <c:v>55.8</c:v>
                </c:pt>
                <c:pt idx="11">
                  <c:v>56.5</c:v>
                </c:pt>
              </c:numCache>
            </c:numRef>
          </c:val>
        </c:ser>
        <c:ser>
          <c:idx val="6"/>
          <c:order val="4"/>
          <c:tx>
            <c:strRef>
              <c:f>Sheet0!$A$21</c:f>
              <c:strCache>
                <c:ptCount val="1"/>
                <c:pt idx="0">
                  <c:v>Läti</c:v>
                </c:pt>
              </c:strCache>
            </c:strRef>
          </c:tx>
          <c:spPr>
            <a:ln w="19050"/>
          </c:spPr>
          <c:marker>
            <c:spPr>
              <a:ln w="19050"/>
            </c:spPr>
          </c:marker>
          <c:dPt>
            <c:idx val="9"/>
            <c:marker>
              <c:spPr>
                <a:ln w="19050">
                  <a:prstDash val="dashDot"/>
                </a:ln>
              </c:spPr>
            </c:marker>
            <c:spPr>
              <a:ln w="19050">
                <a:prstDash val="dashDot"/>
              </a:ln>
            </c:spPr>
          </c:dPt>
          <c:dPt>
            <c:idx val="10"/>
            <c:marker>
              <c:spPr>
                <a:ln w="19050">
                  <a:prstDash val="dashDot"/>
                </a:ln>
              </c:spPr>
            </c:marker>
            <c:spPr>
              <a:ln w="19050">
                <a:prstDash val="dashDot"/>
              </a:ln>
            </c:spPr>
          </c:dPt>
          <c:dPt>
            <c:idx val="11"/>
            <c:marker>
              <c:spPr>
                <a:ln w="19050">
                  <a:prstDash val="dashDot"/>
                </a:ln>
              </c:spPr>
            </c:marker>
            <c:spPr>
              <a:ln w="19050">
                <a:prstDash val="dashDot"/>
              </a:ln>
            </c:spPr>
          </c:dPt>
          <c:val>
            <c:numRef>
              <c:f>Sheet0!$B$21:$M$21</c:f>
              <c:numCache>
                <c:formatCode>General</c:formatCode>
                <c:ptCount val="12"/>
                <c:pt idx="0">
                  <c:v>40.200000000000003</c:v>
                </c:pt>
                <c:pt idx="1">
                  <c:v>41.9</c:v>
                </c:pt>
                <c:pt idx="2">
                  <c:v>43</c:v>
                </c:pt>
                <c:pt idx="3">
                  <c:v>44.1</c:v>
                </c:pt>
                <c:pt idx="4">
                  <c:v>45.7</c:v>
                </c:pt>
                <c:pt idx="5">
                  <c:v>47.9</c:v>
                </c:pt>
                <c:pt idx="6">
                  <c:v>48.9</c:v>
                </c:pt>
                <c:pt idx="7">
                  <c:v>51.3</c:v>
                </c:pt>
                <c:pt idx="8">
                  <c:v>52.3</c:v>
                </c:pt>
                <c:pt idx="9">
                  <c:v>51.7</c:v>
                </c:pt>
                <c:pt idx="10">
                  <c:v>51.9</c:v>
                </c:pt>
                <c:pt idx="11">
                  <c:v>52.3</c:v>
                </c:pt>
              </c:numCache>
            </c:numRef>
          </c:val>
        </c:ser>
        <c:ser>
          <c:idx val="7"/>
          <c:order val="5"/>
          <c:tx>
            <c:strRef>
              <c:f>Sheet0!$A$33</c:f>
              <c:strCache>
                <c:ptCount val="1"/>
                <c:pt idx="0">
                  <c:v>Soome</c:v>
                </c:pt>
              </c:strCache>
            </c:strRef>
          </c:tx>
          <c:spPr>
            <a:ln w="19050">
              <a:solidFill>
                <a:sysClr val="windowText" lastClr="000000"/>
              </a:solidFill>
            </a:ln>
          </c:spPr>
          <c:marker>
            <c:spPr>
              <a:solidFill>
                <a:sysClr val="windowText" lastClr="000000"/>
              </a:solidFill>
              <a:ln w="19050">
                <a:solidFill>
                  <a:sysClr val="windowText" lastClr="000000"/>
                </a:solidFill>
              </a:ln>
            </c:spPr>
          </c:marker>
          <c:dPt>
            <c:idx val="9"/>
            <c:marker>
              <c:spPr>
                <a:solidFill>
                  <a:sysClr val="windowText" lastClr="000000"/>
                </a:solidFill>
                <a:ln w="19050">
                  <a:solidFill>
                    <a:sysClr val="windowText" lastClr="000000"/>
                  </a:solidFill>
                  <a:prstDash val="dashDot"/>
                </a:ln>
              </c:spPr>
            </c:marker>
            <c:spPr>
              <a:ln w="19050">
                <a:solidFill>
                  <a:sysClr val="windowText" lastClr="000000"/>
                </a:solidFill>
                <a:prstDash val="dashDot"/>
              </a:ln>
            </c:spPr>
          </c:dPt>
          <c:dPt>
            <c:idx val="10"/>
            <c:marker>
              <c:spPr>
                <a:solidFill>
                  <a:sysClr val="windowText" lastClr="000000"/>
                </a:solidFill>
                <a:ln w="19050">
                  <a:solidFill>
                    <a:sysClr val="windowText" lastClr="000000"/>
                  </a:solidFill>
                  <a:prstDash val="dashDot"/>
                </a:ln>
              </c:spPr>
            </c:marker>
            <c:spPr>
              <a:ln w="19050">
                <a:solidFill>
                  <a:sysClr val="windowText" lastClr="000000"/>
                </a:solidFill>
                <a:prstDash val="dashDot"/>
              </a:ln>
            </c:spPr>
          </c:dPt>
          <c:dPt>
            <c:idx val="11"/>
            <c:marker>
              <c:spPr>
                <a:solidFill>
                  <a:sysClr val="windowText" lastClr="000000"/>
                </a:solidFill>
                <a:ln w="19050">
                  <a:solidFill>
                    <a:sysClr val="windowText" lastClr="000000"/>
                  </a:solidFill>
                  <a:prstDash val="dashDot"/>
                </a:ln>
              </c:spPr>
            </c:marker>
            <c:spPr>
              <a:ln w="19050">
                <a:solidFill>
                  <a:sysClr val="windowText" lastClr="000000"/>
                </a:solidFill>
                <a:prstDash val="dashDot"/>
              </a:ln>
            </c:spPr>
          </c:dPt>
          <c:val>
            <c:numRef>
              <c:f>Sheet0!$B$33:$M$33</c:f>
              <c:numCache>
                <c:formatCode>General</c:formatCode>
                <c:ptCount val="12"/>
                <c:pt idx="0">
                  <c:v>114.9</c:v>
                </c:pt>
                <c:pt idx="1">
                  <c:v>112.4</c:v>
                </c:pt>
                <c:pt idx="2">
                  <c:v>111.5</c:v>
                </c:pt>
                <c:pt idx="3">
                  <c:v>109.4</c:v>
                </c:pt>
                <c:pt idx="4">
                  <c:v>113</c:v>
                </c:pt>
                <c:pt idx="5">
                  <c:v>110.6</c:v>
                </c:pt>
                <c:pt idx="6">
                  <c:v>110.1</c:v>
                </c:pt>
                <c:pt idx="7">
                  <c:v>113.3</c:v>
                </c:pt>
                <c:pt idx="8">
                  <c:v>111.6</c:v>
                </c:pt>
                <c:pt idx="9">
                  <c:v>107.5</c:v>
                </c:pt>
                <c:pt idx="10">
                  <c:v>109.7</c:v>
                </c:pt>
                <c:pt idx="11">
                  <c:v>109.8</c:v>
                </c:pt>
              </c:numCache>
            </c:numRef>
          </c:val>
        </c:ser>
        <c:ser>
          <c:idx val="9"/>
          <c:order val="6"/>
          <c:tx>
            <c:strRef>
              <c:f>Sheet0!$A$28</c:f>
              <c:strCache>
                <c:ptCount val="1"/>
                <c:pt idx="0">
                  <c:v>Poola</c:v>
                </c:pt>
              </c:strCache>
            </c:strRef>
          </c:tx>
          <c:spPr>
            <a:ln w="19050">
              <a:solidFill>
                <a:srgbClr val="AE188E"/>
              </a:solidFill>
            </a:ln>
          </c:spPr>
          <c:marker>
            <c:spPr>
              <a:solidFill>
                <a:srgbClr val="AE188E"/>
              </a:solidFill>
              <a:ln w="19050">
                <a:solidFill>
                  <a:srgbClr val="AE188E"/>
                </a:solidFill>
              </a:ln>
            </c:spPr>
          </c:marker>
          <c:dPt>
            <c:idx val="9"/>
            <c:marker>
              <c:spPr>
                <a:solidFill>
                  <a:srgbClr val="AE188E"/>
                </a:solidFill>
                <a:ln w="19050">
                  <a:solidFill>
                    <a:srgbClr val="AE188E"/>
                  </a:solidFill>
                  <a:prstDash val="sysDash"/>
                </a:ln>
              </c:spPr>
            </c:marker>
            <c:spPr>
              <a:ln w="19050">
                <a:solidFill>
                  <a:srgbClr val="AE188E"/>
                </a:solidFill>
                <a:prstDash val="sysDash"/>
              </a:ln>
            </c:spPr>
          </c:dPt>
          <c:dPt>
            <c:idx val="10"/>
            <c:marker>
              <c:spPr>
                <a:solidFill>
                  <a:srgbClr val="AE188E"/>
                </a:solidFill>
                <a:ln w="19050">
                  <a:solidFill>
                    <a:srgbClr val="AE188E"/>
                  </a:solidFill>
                  <a:prstDash val="sysDash"/>
                </a:ln>
              </c:spPr>
            </c:marker>
            <c:spPr>
              <a:ln w="19050">
                <a:solidFill>
                  <a:srgbClr val="AE188E"/>
                </a:solidFill>
                <a:prstDash val="sysDash"/>
              </a:ln>
            </c:spPr>
          </c:dPt>
          <c:dPt>
            <c:idx val="11"/>
            <c:marker>
              <c:spPr>
                <a:solidFill>
                  <a:srgbClr val="AE188E"/>
                </a:solidFill>
                <a:ln w="19050">
                  <a:solidFill>
                    <a:srgbClr val="AE188E"/>
                  </a:solidFill>
                  <a:prstDash val="sysDash"/>
                </a:ln>
              </c:spPr>
            </c:marker>
            <c:spPr>
              <a:ln w="19050">
                <a:solidFill>
                  <a:srgbClr val="AE188E"/>
                </a:solidFill>
                <a:prstDash val="sysDash"/>
              </a:ln>
            </c:spPr>
          </c:dPt>
          <c:val>
            <c:numRef>
              <c:f>Sheet0!$B$28:$M$28</c:f>
              <c:numCache>
                <c:formatCode>General</c:formatCode>
                <c:ptCount val="12"/>
                <c:pt idx="0">
                  <c:v>55.3</c:v>
                </c:pt>
                <c:pt idx="1">
                  <c:v>56.1</c:v>
                </c:pt>
                <c:pt idx="2">
                  <c:v>58.7</c:v>
                </c:pt>
                <c:pt idx="3">
                  <c:v>60.1</c:v>
                </c:pt>
                <c:pt idx="4">
                  <c:v>61.5</c:v>
                </c:pt>
                <c:pt idx="5">
                  <c:v>61.4</c:v>
                </c:pt>
                <c:pt idx="6">
                  <c:v>60.8</c:v>
                </c:pt>
                <c:pt idx="7">
                  <c:v>61.8</c:v>
                </c:pt>
                <c:pt idx="8">
                  <c:v>62</c:v>
                </c:pt>
                <c:pt idx="9">
                  <c:v>65.3</c:v>
                </c:pt>
                <c:pt idx="10">
                  <c:v>66.3</c:v>
                </c:pt>
                <c:pt idx="11">
                  <c:v>67.400000000000006</c:v>
                </c:pt>
              </c:numCache>
            </c:numRef>
          </c:val>
        </c:ser>
        <c:marker val="1"/>
        <c:axId val="53718016"/>
        <c:axId val="53723904"/>
      </c:lineChart>
      <c:catAx>
        <c:axId val="53718016"/>
        <c:scaling>
          <c:orientation val="minMax"/>
        </c:scaling>
        <c:axPos val="b"/>
        <c:minorGridlines>
          <c:spPr>
            <a:ln>
              <a:prstDash val="dashDot"/>
            </a:ln>
          </c:spPr>
        </c:minorGridlines>
        <c:numFmt formatCode="General" sourceLinked="1"/>
        <c:majorTickMark val="none"/>
        <c:tickLblPos val="low"/>
        <c:txPr>
          <a:bodyPr/>
          <a:lstStyle/>
          <a:p>
            <a:pPr>
              <a:defRPr b="1">
                <a:latin typeface="News Gothic Bold Condensed BT" pitchFamily="34" charset="0"/>
              </a:defRPr>
            </a:pPr>
            <a:endParaRPr lang="en-US"/>
          </a:p>
        </c:txPr>
        <c:crossAx val="53723904"/>
        <c:crosses val="autoZero"/>
        <c:auto val="1"/>
        <c:lblAlgn val="ctr"/>
        <c:lblOffset val="0"/>
      </c:catAx>
      <c:valAx>
        <c:axId val="53723904"/>
        <c:scaling>
          <c:orientation val="minMax"/>
          <c:min val="40"/>
        </c:scaling>
        <c:axPos val="l"/>
        <c:majorGridlines/>
        <c:minorGridlines/>
        <c:numFmt formatCode="#,##0" sourceLinked="0"/>
        <c:majorTickMark val="none"/>
        <c:tickLblPos val="nextTo"/>
        <c:txPr>
          <a:bodyPr/>
          <a:lstStyle/>
          <a:p>
            <a:pPr>
              <a:defRPr sz="900">
                <a:latin typeface="News Gothic Condensed BT" pitchFamily="34" charset="0"/>
              </a:defRPr>
            </a:pPr>
            <a:endParaRPr lang="en-US"/>
          </a:p>
        </c:txPr>
        <c:crossAx val="53718016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solidFill>
            <a:sysClr val="windowText" lastClr="000000"/>
          </a:solidFill>
          <a:prstDash val="dash"/>
        </a:ln>
      </c:spPr>
    </c:plotArea>
    <c:legend>
      <c:legendPos val="r"/>
      <c:layout>
        <c:manualLayout>
          <c:xMode val="edge"/>
          <c:yMode val="edge"/>
          <c:x val="7.3696862658523057E-3"/>
          <c:y val="0.9172343135392258"/>
          <c:w val="0.98163590921851285"/>
          <c:h val="8.2765686460774202E-2"/>
        </c:manualLayout>
      </c:layout>
      <c:spPr>
        <a:ln w="19050"/>
      </c:spPr>
      <c:txPr>
        <a:bodyPr/>
        <a:lstStyle/>
        <a:p>
          <a:pPr>
            <a:defRPr sz="900">
              <a:latin typeface="News Gothic Condensed BT" pitchFamily="34" charset="0"/>
            </a:defRPr>
          </a:pPr>
          <a:endParaRPr lang="en-US"/>
        </a:p>
      </c:txPr>
    </c:legend>
    <c:plotVisOnly val="1"/>
    <c:dispBlanksAs val="gap"/>
  </c:chart>
  <c:spPr>
    <a:solidFill>
      <a:schemeClr val="bg1"/>
    </a:solidFill>
    <a:ln>
      <a:solidFill>
        <a:sysClr val="window" lastClr="FFFFFF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497728649304013E-2"/>
          <c:y val="5.7442674316874033E-2"/>
          <c:w val="0.8960867655965995"/>
          <c:h val="0.7504642346063336"/>
        </c:manualLayout>
      </c:layout>
      <c:lineChart>
        <c:grouping val="standard"/>
        <c:ser>
          <c:idx val="26"/>
          <c:order val="0"/>
          <c:tx>
            <c:strRef>
              <c:f>ULC!$A$38</c:f>
              <c:strCache>
                <c:ptCount val="1"/>
                <c:pt idx="0">
                  <c:v>Eesti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 w="19050">
                <a:solidFill>
                  <a:srgbClr val="FF0000"/>
                </a:solidFill>
              </a:ln>
            </c:spPr>
          </c:marker>
          <c:dLbls>
            <c:dLbl>
              <c:idx val="6"/>
              <c:spPr>
                <a:ln w="19050"/>
              </c:spPr>
              <c:txPr>
                <a:bodyPr/>
                <a:lstStyle/>
                <a:p>
                  <a:pPr>
                    <a:defRPr sz="800" b="1">
                      <a:latin typeface="News Gothic Condensed BT" pitchFamily="34" charset="0"/>
                    </a:defRPr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sz="800" b="1">
                    <a:latin typeface="News Gothic Condensed BT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ULC!$B$38:$M$38</c:f>
              <c:numCache>
                <c:formatCode>General</c:formatCode>
                <c:ptCount val="9"/>
                <c:pt idx="0">
                  <c:v>86.2</c:v>
                </c:pt>
                <c:pt idx="1">
                  <c:v>88.7</c:v>
                </c:pt>
                <c:pt idx="2">
                  <c:v>93.5</c:v>
                </c:pt>
                <c:pt idx="3">
                  <c:v>97.1</c:v>
                </c:pt>
                <c:pt idx="4">
                  <c:v>100</c:v>
                </c:pt>
                <c:pt idx="5">
                  <c:v>108.8</c:v>
                </c:pt>
                <c:pt idx="6">
                  <c:v>131</c:v>
                </c:pt>
                <c:pt idx="7">
                  <c:v>153.1</c:v>
                </c:pt>
                <c:pt idx="8">
                  <c:v>157.80000000000001</c:v>
                </c:pt>
              </c:numCache>
            </c:numRef>
          </c:val>
        </c:ser>
        <c:ser>
          <c:idx val="7"/>
          <c:order val="1"/>
          <c:tx>
            <c:strRef>
              <c:f>ULC!$A$17</c:f>
              <c:strCache>
                <c:ptCount val="1"/>
                <c:pt idx="0">
                  <c:v>Soome</c:v>
                </c:pt>
              </c:strCache>
            </c:strRef>
          </c:tx>
          <c:spPr>
            <a:ln w="19050">
              <a:solidFill>
                <a:srgbClr val="1F497D">
                  <a:lumMod val="40000"/>
                  <a:lumOff val="60000"/>
                </a:srgbClr>
              </a:solidFill>
            </a:ln>
          </c:spPr>
          <c:marker>
            <c:spPr>
              <a:solidFill>
                <a:srgbClr val="1F497D">
                  <a:lumMod val="40000"/>
                  <a:lumOff val="60000"/>
                </a:srgbClr>
              </a:solidFill>
              <a:ln w="19050">
                <a:solidFill>
                  <a:srgbClr val="1F497D">
                    <a:lumMod val="40000"/>
                    <a:lumOff val="60000"/>
                  </a:srgbClr>
                </a:solidFill>
              </a:ln>
            </c:spPr>
          </c:marker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ULC!$B$17:$M$17</c:f>
              <c:numCache>
                <c:formatCode>General</c:formatCode>
                <c:ptCount val="9"/>
                <c:pt idx="0">
                  <c:v>93.9</c:v>
                </c:pt>
                <c:pt idx="1">
                  <c:v>95.4</c:v>
                </c:pt>
                <c:pt idx="2">
                  <c:v>97.3</c:v>
                </c:pt>
                <c:pt idx="3">
                  <c:v>97.6</c:v>
                </c:pt>
                <c:pt idx="4">
                  <c:v>100</c:v>
                </c:pt>
                <c:pt idx="5">
                  <c:v>99.6</c:v>
                </c:pt>
                <c:pt idx="6">
                  <c:v>100.7</c:v>
                </c:pt>
                <c:pt idx="7">
                  <c:v>106.7</c:v>
                </c:pt>
                <c:pt idx="8">
                  <c:v>122.3</c:v>
                </c:pt>
              </c:numCache>
            </c:numRef>
          </c:val>
        </c:ser>
        <c:ser>
          <c:idx val="2"/>
          <c:order val="2"/>
          <c:tx>
            <c:strRef>
              <c:f>ULC!$A$12</c:f>
              <c:strCache>
                <c:ptCount val="1"/>
                <c:pt idx="0">
                  <c:v>Australia</c:v>
                </c:pt>
              </c:strCache>
            </c:strRef>
          </c:tx>
          <c:dLbls>
            <c:txPr>
              <a:bodyPr/>
              <a:lstStyle/>
              <a:p>
                <a:pPr>
                  <a:defRPr sz="800">
                    <a:latin typeface="News Gothic Condensed BT" pitchFamily="34" charset="0"/>
                  </a:defRPr>
                </a:pPr>
                <a:endParaRPr lang="en-US"/>
              </a:p>
            </c:txPr>
            <c:dLblPos val="l"/>
            <c:showVal val="1"/>
          </c:dLbls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ULC!$B$12:$M$12</c:f>
            </c:numRef>
          </c:val>
        </c:ser>
        <c:ser>
          <c:idx val="3"/>
          <c:order val="3"/>
          <c:tx>
            <c:strRef>
              <c:f>ULC!$A$13</c:f>
              <c:strCache>
                <c:ptCount val="1"/>
                <c:pt idx="0">
                  <c:v>Austria</c:v>
                </c:pt>
              </c:strCache>
            </c:strRef>
          </c:tx>
          <c:spPr>
            <a:ln>
              <a:solidFill>
                <a:schemeClr val="accent5">
                  <a:lumMod val="75000"/>
                </a:schemeClr>
              </a:solidFill>
            </a:ln>
          </c:spPr>
          <c:marker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c:spPr>
          </c:marker>
          <c:dLbls>
            <c:dLbl>
              <c:idx val="2"/>
              <c:layout>
                <c:manualLayout>
                  <c:x val="0"/>
                  <c:y val="-1.8264840182648401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dLblPos val="t"/>
            <c:showVal val="1"/>
          </c:dLbls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ULC!$B$13:$M$13</c:f>
            </c:numRef>
          </c:val>
        </c:ser>
        <c:ser>
          <c:idx val="4"/>
          <c:order val="4"/>
          <c:tx>
            <c:strRef>
              <c:f>ULC!$A$14</c:f>
              <c:strCache>
                <c:ptCount val="1"/>
                <c:pt idx="0">
                  <c:v>Belgium</c:v>
                </c:pt>
              </c:strCache>
            </c:strRef>
          </c:tx>
          <c:spPr>
            <a:ln>
              <a:solidFill>
                <a:schemeClr val="accent5">
                  <a:lumMod val="60000"/>
                  <a:lumOff val="40000"/>
                </a:schemeClr>
              </a:solidFill>
            </a:ln>
          </c:spPr>
          <c:marker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c:spPr>
          </c:marker>
          <c:dLbls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Val val="1"/>
          </c:dLbls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ULC!$B$14:$M$14</c:f>
            </c:numRef>
          </c:val>
        </c:ser>
        <c:ser>
          <c:idx val="18"/>
          <c:order val="5"/>
          <c:tx>
            <c:strRef>
              <c:f>ULC!$A$30</c:f>
              <c:strCache>
                <c:ptCount val="1"/>
                <c:pt idx="0">
                  <c:v>Poola</c:v>
                </c:pt>
              </c:strCache>
            </c:strRef>
          </c:tx>
          <c:spPr>
            <a:ln w="19050"/>
          </c:spPr>
          <c:marker>
            <c:spPr>
              <a:ln w="19050"/>
            </c:spPr>
          </c:marker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ULC!$B$30:$M$30</c:f>
              <c:numCache>
                <c:formatCode>General</c:formatCode>
                <c:ptCount val="9"/>
                <c:pt idx="0">
                  <c:v>105.4</c:v>
                </c:pt>
                <c:pt idx="1">
                  <c:v>104.2</c:v>
                </c:pt>
                <c:pt idx="2">
                  <c:v>101.4</c:v>
                </c:pt>
                <c:pt idx="3">
                  <c:v>99.4</c:v>
                </c:pt>
                <c:pt idx="4">
                  <c:v>100</c:v>
                </c:pt>
                <c:pt idx="5">
                  <c:v>99.1</c:v>
                </c:pt>
                <c:pt idx="6">
                  <c:v>101.8</c:v>
                </c:pt>
                <c:pt idx="7">
                  <c:v>108.7</c:v>
                </c:pt>
                <c:pt idx="8">
                  <c:v>113.4</c:v>
                </c:pt>
              </c:numCache>
            </c:numRef>
          </c:val>
        </c:ser>
        <c:ser>
          <c:idx val="5"/>
          <c:order val="6"/>
          <c:tx>
            <c:strRef>
              <c:f>ULC!$A$15</c:f>
              <c:strCache>
                <c:ptCount val="1"/>
                <c:pt idx="0">
                  <c:v>Czech Republic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dLbls>
            <c:dLbl>
              <c:idx val="3"/>
              <c:layout>
                <c:manualLayout>
                  <c:x val="2.2193768672642011E-2"/>
                  <c:y val="-3.3485540334855457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800">
                    <a:latin typeface="News Gothic Condensed BT" pitchFamily="34" charset="0"/>
                  </a:defRPr>
                </a:pPr>
                <a:endParaRPr lang="en-US"/>
              </a:p>
            </c:txPr>
            <c:dLblPos val="b"/>
            <c:showVal val="1"/>
          </c:dLbls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ULC!$B$15:$M$15</c:f>
            </c:numRef>
          </c:val>
        </c:ser>
        <c:ser>
          <c:idx val="0"/>
          <c:order val="7"/>
          <c:tx>
            <c:strRef>
              <c:f>ULC!$A$18</c:f>
              <c:strCache>
                <c:ptCount val="1"/>
                <c:pt idx="0">
                  <c:v>France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ULC!$B$18:$M$18</c:f>
            </c:numRef>
          </c:val>
        </c:ser>
        <c:ser>
          <c:idx val="1"/>
          <c:order val="8"/>
          <c:tx>
            <c:strRef>
              <c:f>ULC!$A$19</c:f>
              <c:strCache>
                <c:ptCount val="1"/>
                <c:pt idx="0">
                  <c:v>Saksamaa</c:v>
                </c:pt>
              </c:strCache>
            </c:strRef>
          </c:tx>
          <c:spPr>
            <a:ln w="19050"/>
          </c:spPr>
          <c:marker>
            <c:spPr>
              <a:ln w="19050"/>
            </c:spPr>
          </c:marker>
          <c:dLbls>
            <c:dLbl>
              <c:idx val="1"/>
              <c:layout>
                <c:manualLayout>
                  <c:x val="-3.6917513507735242E-2"/>
                  <c:y val="3.8880015971251812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6.662976181070869E-2"/>
                  <c:y val="1.3924935116789869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800" b="1">
                    <a:latin typeface="News Gothic Condensed BT" pitchFamily="34" charset="0"/>
                  </a:defRPr>
                </a:pPr>
                <a:endParaRPr lang="en-US"/>
              </a:p>
            </c:txPr>
            <c:dLblPos val="b"/>
            <c:showVal val="1"/>
          </c:dLbls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ULC!$B$19:$M$19</c:f>
              <c:numCache>
                <c:formatCode>General</c:formatCode>
                <c:ptCount val="9"/>
                <c:pt idx="0">
                  <c:v>100.7</c:v>
                </c:pt>
                <c:pt idx="1">
                  <c:v>101.1</c:v>
                </c:pt>
                <c:pt idx="2">
                  <c:v>101.8</c:v>
                </c:pt>
                <c:pt idx="3">
                  <c:v>100.9</c:v>
                </c:pt>
                <c:pt idx="4">
                  <c:v>100</c:v>
                </c:pt>
                <c:pt idx="5">
                  <c:v>98.4</c:v>
                </c:pt>
                <c:pt idx="6">
                  <c:v>98.1</c:v>
                </c:pt>
                <c:pt idx="7">
                  <c:v>100.3</c:v>
                </c:pt>
                <c:pt idx="8">
                  <c:v>103.7</c:v>
                </c:pt>
              </c:numCache>
            </c:numRef>
          </c:val>
        </c:ser>
        <c:ser>
          <c:idx val="8"/>
          <c:order val="9"/>
          <c:tx>
            <c:strRef>
              <c:f>ULC!$A$20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ULC!$B$20:$M$20</c:f>
            </c:numRef>
          </c:val>
        </c:ser>
        <c:ser>
          <c:idx val="9"/>
          <c:order val="10"/>
          <c:tx>
            <c:strRef>
              <c:f>ULC!$A$21</c:f>
              <c:strCache>
                <c:ptCount val="1"/>
                <c:pt idx="0">
                  <c:v>Hungary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ULC!$B$21:$M$21</c:f>
            </c:numRef>
          </c:val>
        </c:ser>
        <c:ser>
          <c:idx val="10"/>
          <c:order val="11"/>
          <c:tx>
            <c:strRef>
              <c:f>ULC!$A$22</c:f>
              <c:strCache>
                <c:ptCount val="1"/>
                <c:pt idx="0">
                  <c:v>Ireland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ULC!$B$22:$M$22</c:f>
            </c:numRef>
          </c:val>
        </c:ser>
        <c:ser>
          <c:idx val="11"/>
          <c:order val="12"/>
          <c:tx>
            <c:strRef>
              <c:f>ULC!$A$23</c:f>
              <c:strCache>
                <c:ptCount val="1"/>
                <c:pt idx="0">
                  <c:v>Italy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ULC!$B$23:$M$23</c:f>
            </c:numRef>
          </c:val>
        </c:ser>
        <c:ser>
          <c:idx val="12"/>
          <c:order val="13"/>
          <c:tx>
            <c:strRef>
              <c:f>ULC!$A$24</c:f>
              <c:strCache>
                <c:ptCount val="1"/>
                <c:pt idx="0">
                  <c:v>Japan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ULC!$B$24:$M$24</c:f>
            </c:numRef>
          </c:val>
        </c:ser>
        <c:ser>
          <c:idx val="13"/>
          <c:order val="14"/>
          <c:tx>
            <c:strRef>
              <c:f>ULC!$A$25</c:f>
              <c:strCache>
                <c:ptCount val="1"/>
                <c:pt idx="0">
                  <c:v>Korea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ULC!$B$25:$M$25</c:f>
            </c:numRef>
          </c:val>
        </c:ser>
        <c:ser>
          <c:idx val="14"/>
          <c:order val="15"/>
          <c:tx>
            <c:strRef>
              <c:f>ULC!$A$26</c:f>
              <c:strCache>
                <c:ptCount val="1"/>
                <c:pt idx="0">
                  <c:v>Luxembourg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ULC!$B$26:$M$26</c:f>
            </c:numRef>
          </c:val>
        </c:ser>
        <c:ser>
          <c:idx val="15"/>
          <c:order val="16"/>
          <c:tx>
            <c:strRef>
              <c:f>ULC!$A$27</c:f>
              <c:strCache>
                <c:ptCount val="1"/>
                <c:pt idx="0">
                  <c:v>Netherlands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ULC!$B$27:$M$27</c:f>
            </c:numRef>
          </c:val>
        </c:ser>
        <c:ser>
          <c:idx val="16"/>
          <c:order val="17"/>
          <c:tx>
            <c:strRef>
              <c:f>ULC!$A$28</c:f>
              <c:strCache>
                <c:ptCount val="1"/>
                <c:pt idx="0">
                  <c:v>New Zealand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ULC!$B$28:$M$28</c:f>
            </c:numRef>
          </c:val>
        </c:ser>
        <c:ser>
          <c:idx val="17"/>
          <c:order val="18"/>
          <c:tx>
            <c:strRef>
              <c:f>ULC!$A$29</c:f>
              <c:strCache>
                <c:ptCount val="1"/>
                <c:pt idx="0">
                  <c:v>Norway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ULC!$B$29:$M$29</c:f>
            </c:numRef>
          </c:val>
        </c:ser>
        <c:ser>
          <c:idx val="19"/>
          <c:order val="19"/>
          <c:tx>
            <c:strRef>
              <c:f>ULC!$A$31</c:f>
              <c:strCache>
                <c:ptCount val="1"/>
                <c:pt idx="0">
                  <c:v>Slovak Republic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ULC!$B$31:$M$31</c:f>
            </c:numRef>
          </c:val>
        </c:ser>
        <c:ser>
          <c:idx val="20"/>
          <c:order val="20"/>
          <c:tx>
            <c:strRef>
              <c:f>ULC!$A$32</c:f>
              <c:strCache>
                <c:ptCount val="1"/>
                <c:pt idx="0">
                  <c:v>Spain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ULC!$B$32:$M$32</c:f>
            </c:numRef>
          </c:val>
        </c:ser>
        <c:ser>
          <c:idx val="22"/>
          <c:order val="21"/>
          <c:tx>
            <c:strRef>
              <c:f>ULC!$A$34</c:f>
              <c:strCache>
                <c:ptCount val="1"/>
                <c:pt idx="0">
                  <c:v>Turkey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ULC!$B$34:$M$34</c:f>
            </c:numRef>
          </c:val>
        </c:ser>
        <c:ser>
          <c:idx val="23"/>
          <c:order val="22"/>
          <c:tx>
            <c:strRef>
              <c:f>ULC!$A$35</c:f>
              <c:strCache>
                <c:ptCount val="1"/>
                <c:pt idx="0">
                  <c:v>Euro area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ULC!$B$35:$M$35</c:f>
            </c:numRef>
          </c:val>
        </c:ser>
        <c:ser>
          <c:idx val="24"/>
          <c:order val="23"/>
          <c:tx>
            <c:strRef>
              <c:f>ULC!$A$36</c:f>
              <c:strCache>
                <c:ptCount val="1"/>
                <c:pt idx="0">
                  <c:v>Bulgaria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ULC!$B$36:$M$36</c:f>
            </c:numRef>
          </c:val>
        </c:ser>
        <c:ser>
          <c:idx val="25"/>
          <c:order val="24"/>
          <c:tx>
            <c:strRef>
              <c:f>ULC!$A$37</c:f>
              <c:strCache>
                <c:ptCount val="1"/>
                <c:pt idx="0">
                  <c:v>Cyprus</c:v>
                </c:pt>
              </c:strCache>
            </c:strRef>
          </c:tx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ULC!$B$37:$M$37</c:f>
            </c:numRef>
          </c:val>
        </c:ser>
        <c:ser>
          <c:idx val="27"/>
          <c:order val="25"/>
          <c:tx>
            <c:strRef>
              <c:f>ULC!$A$39</c:f>
              <c:strCache>
                <c:ptCount val="1"/>
                <c:pt idx="0">
                  <c:v>Läti</c:v>
                </c:pt>
              </c:strCache>
            </c:strRef>
          </c:tx>
          <c:spPr>
            <a:ln w="19050">
              <a:solidFill>
                <a:sysClr val="window" lastClr="FFFFFF">
                  <a:lumMod val="75000"/>
                </a:sysClr>
              </a:solidFill>
            </a:ln>
          </c:spPr>
          <c:marker>
            <c:spPr>
              <a:solidFill>
                <a:sysClr val="window" lastClr="FFFFFF">
                  <a:lumMod val="75000"/>
                </a:sysClr>
              </a:solidFill>
              <a:ln w="19050">
                <a:solidFill>
                  <a:sysClr val="window" lastClr="FFFFFF">
                    <a:lumMod val="75000"/>
                  </a:sysClr>
                </a:solidFill>
              </a:ln>
            </c:spPr>
          </c:marker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ULC!$B$39:$M$39</c:f>
              <c:numCache>
                <c:formatCode>General</c:formatCode>
                <c:ptCount val="9"/>
                <c:pt idx="0">
                  <c:v>78</c:v>
                </c:pt>
                <c:pt idx="1">
                  <c:v>77.400000000000006</c:v>
                </c:pt>
                <c:pt idx="2">
                  <c:v>81.8</c:v>
                </c:pt>
                <c:pt idx="3">
                  <c:v>86.9</c:v>
                </c:pt>
                <c:pt idx="4">
                  <c:v>100</c:v>
                </c:pt>
                <c:pt idx="5">
                  <c:v>115.4</c:v>
                </c:pt>
                <c:pt idx="6">
                  <c:v>147.80000000000001</c:v>
                </c:pt>
                <c:pt idx="7">
                  <c:v>178.9</c:v>
                </c:pt>
                <c:pt idx="8">
                  <c:v>165.1</c:v>
                </c:pt>
              </c:numCache>
            </c:numRef>
          </c:val>
        </c:ser>
        <c:ser>
          <c:idx val="28"/>
          <c:order val="26"/>
          <c:tx>
            <c:strRef>
              <c:f>ULC!$A$40</c:f>
              <c:strCache>
                <c:ptCount val="1"/>
                <c:pt idx="0">
                  <c:v>Leedu</c:v>
                </c:pt>
              </c:strCache>
            </c:strRef>
          </c:tx>
          <c:spPr>
            <a:ln w="19050">
              <a:solidFill>
                <a:srgbClr val="EEECE1">
                  <a:lumMod val="90000"/>
                </a:srgbClr>
              </a:solidFill>
            </a:ln>
          </c:spPr>
          <c:marker>
            <c:spPr>
              <a:solidFill>
                <a:srgbClr val="EEECE1">
                  <a:lumMod val="90000"/>
                </a:srgbClr>
              </a:solidFill>
              <a:ln w="19050">
                <a:solidFill>
                  <a:srgbClr val="EEECE1">
                    <a:lumMod val="90000"/>
                  </a:srgbClr>
                </a:solidFill>
              </a:ln>
            </c:spPr>
          </c:marker>
          <c:cat>
            <c:strRef>
              <c:f>ULC!$B$11:$M$11</c:f>
              <c:strCache>
                <c:ptCount val="9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Q2-2009</c:v>
                </c:pt>
              </c:strCache>
            </c:strRef>
          </c:cat>
          <c:val>
            <c:numRef>
              <c:f>ULC!$B$40:$M$40</c:f>
              <c:numCache>
                <c:formatCode>General</c:formatCode>
                <c:ptCount val="9"/>
                <c:pt idx="0">
                  <c:v>89.1</c:v>
                </c:pt>
                <c:pt idx="1">
                  <c:v>90.3</c:v>
                </c:pt>
                <c:pt idx="2">
                  <c:v>90.5</c:v>
                </c:pt>
                <c:pt idx="3">
                  <c:v>94</c:v>
                </c:pt>
                <c:pt idx="4">
                  <c:v>100</c:v>
                </c:pt>
                <c:pt idx="5">
                  <c:v>109.6</c:v>
                </c:pt>
                <c:pt idx="6">
                  <c:v>121.8</c:v>
                </c:pt>
                <c:pt idx="7">
                  <c:v>135.30000000000001</c:v>
                </c:pt>
                <c:pt idx="8">
                  <c:v>151</c:v>
                </c:pt>
              </c:numCache>
            </c:numRef>
          </c:val>
        </c:ser>
        <c:marker val="1"/>
        <c:axId val="53800960"/>
        <c:axId val="53802496"/>
      </c:lineChart>
      <c:catAx>
        <c:axId val="53800960"/>
        <c:scaling>
          <c:orientation val="minMax"/>
        </c:scaling>
        <c:axPos val="b"/>
        <c:minorGridlines/>
        <c:numFmt formatCode="0" sourceLinked="1"/>
        <c:majorTickMark val="none"/>
        <c:tickLblPos val="nextTo"/>
        <c:txPr>
          <a:bodyPr/>
          <a:lstStyle/>
          <a:p>
            <a:pPr>
              <a:defRPr b="1">
                <a:latin typeface="News Gothic Bold Condensed BT" pitchFamily="34" charset="0"/>
              </a:defRPr>
            </a:pPr>
            <a:endParaRPr lang="en-US"/>
          </a:p>
        </c:txPr>
        <c:crossAx val="53802496"/>
        <c:crosses val="autoZero"/>
        <c:auto val="1"/>
        <c:lblAlgn val="ctr"/>
        <c:lblOffset val="0"/>
      </c:catAx>
      <c:valAx>
        <c:axId val="53802496"/>
        <c:scaling>
          <c:orientation val="minMax"/>
          <c:max val="180"/>
          <c:min val="60"/>
        </c:scaling>
        <c:axPos val="l"/>
        <c:majorGridlines/>
        <c:minorGridlines/>
        <c:numFmt formatCode="#,##0" sourceLinked="0"/>
        <c:majorTickMark val="none"/>
        <c:tickLblPos val="nextTo"/>
        <c:txPr>
          <a:bodyPr/>
          <a:lstStyle/>
          <a:p>
            <a:pPr>
              <a:defRPr sz="900">
                <a:latin typeface="News Gothic Condensed BT" pitchFamily="34" charset="0"/>
              </a:defRPr>
            </a:pPr>
            <a:endParaRPr lang="en-US"/>
          </a:p>
        </c:txPr>
        <c:crossAx val="53800960"/>
        <c:crosses val="autoZero"/>
        <c:crossBetween val="between"/>
        <c:majorUnit val="50"/>
        <c:minorUnit val="5"/>
      </c:valAx>
      <c:spPr>
        <a:solidFill>
          <a:schemeClr val="bg1">
            <a:lumMod val="95000"/>
          </a:schemeClr>
        </a:solidFill>
      </c:spPr>
    </c:plotArea>
    <c:legend>
      <c:legendPos val="r"/>
      <c:layout>
        <c:manualLayout>
          <c:xMode val="edge"/>
          <c:yMode val="edge"/>
          <c:x val="1.4109347442680775E-2"/>
          <c:y val="0.89338165673216097"/>
          <c:w val="0.94136288519489997"/>
          <c:h val="8.7926754482792496E-2"/>
        </c:manualLayout>
      </c:layout>
      <c:txPr>
        <a:bodyPr/>
        <a:lstStyle/>
        <a:p>
          <a:pPr>
            <a:defRPr sz="900">
              <a:latin typeface="News Gothic Condensed BT" pitchFamily="34" charset="0"/>
            </a:defRPr>
          </a:pPr>
          <a:endParaRPr lang="en-US"/>
        </a:p>
      </c:txPr>
    </c:legend>
    <c:plotVisOnly val="1"/>
    <c:dispBlanksAs val="gap"/>
  </c:chart>
  <c:spPr>
    <a:solidFill>
      <a:schemeClr val="bg1"/>
    </a:solidFill>
    <a:ln>
      <a:solidFill>
        <a:sysClr val="window" lastClr="FFFFFF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>
        <c:manualLayout>
          <c:layoutTarget val="inner"/>
          <c:xMode val="edge"/>
          <c:yMode val="edge"/>
          <c:x val="0.29829634931997318"/>
          <c:y val="0.12461199273167776"/>
          <c:w val="0.41033037828313418"/>
          <c:h val="0.72218146577831621"/>
        </c:manualLayout>
      </c:layout>
      <c:radarChart>
        <c:radarStyle val="filled"/>
        <c:ser>
          <c:idx val="1"/>
          <c:order val="0"/>
          <c:tx>
            <c:v>Väike mõju</c:v>
          </c:tx>
          <c:spPr>
            <a:solidFill>
              <a:srgbClr val="E6E6E6"/>
            </a:solidFill>
            <a:ln w="25400">
              <a:noFill/>
            </a:ln>
          </c:spPr>
          <c:dLbls>
            <c:delete val="1"/>
          </c:dLbls>
          <c:cat>
            <c:strRef>
              <c:f>'EAS1'!$J$4:$J$17</c:f>
              <c:strCache>
                <c:ptCount val="14"/>
                <c:pt idx="0">
                  <c:v>Paranenud on toodete ja teenuste kvaliteet</c:v>
                </c:pt>
                <c:pt idx="1">
                  <c:v>Paranenud on turupositsioon </c:v>
                </c:pt>
                <c:pt idx="2">
                  <c:v>Kulud on vähenenud</c:v>
                </c:pt>
                <c:pt idx="3">
                  <c:v>Tootlikkus on kasvanud</c:v>
                </c:pt>
                <c:pt idx="4">
                  <c:v>Paranenud on ettevõtte juhtimine ja töökorraldus</c:v>
                </c:pt>
                <c:pt idx="5">
                  <c:v>Paranenud on toodete turustamine</c:v>
                </c:pt>
                <c:pt idx="6">
                  <c:v>Töökohtade arv on suurenenud (pole vähenenud) </c:v>
                </c:pt>
                <c:pt idx="7">
                  <c:v>Lisandunud on uusi arendusprojekte </c:v>
                </c:pt>
                <c:pt idx="8">
                  <c:v>Arendatud  on uusi tehnoloogiaid</c:v>
                </c:pt>
                <c:pt idx="9">
                  <c:v>Eksport on kasvanud (pole vähenenud)</c:v>
                </c:pt>
                <c:pt idx="10">
                  <c:v>Tõusnud on töötajate oskuste tase </c:v>
                </c:pt>
                <c:pt idx="11">
                  <c:v>Rahaprobleemid on leevenenud</c:v>
                </c:pt>
                <c:pt idx="12">
                  <c:v>Paranenud on  koostöö teiste ettevõtete, avaliku sektori, T&amp;A asutustega</c:v>
                </c:pt>
                <c:pt idx="13">
                  <c:v>Ettevõtte strateegia on oluliselt muutunud </c:v>
                </c:pt>
              </c:strCache>
            </c:strRef>
          </c:cat>
          <c:val>
            <c:numRef>
              <c:f>EAS3b!$M$5:$M$18</c:f>
              <c:numCache>
                <c:formatCode>0.0</c:formatCode>
                <c:ptCount val="14"/>
                <c:pt idx="0">
                  <c:v>70.841487279843463</c:v>
                </c:pt>
                <c:pt idx="1">
                  <c:v>57.312252964426882</c:v>
                </c:pt>
                <c:pt idx="2">
                  <c:v>44.158415841584393</c:v>
                </c:pt>
                <c:pt idx="3">
                  <c:v>51.992031872510012</c:v>
                </c:pt>
                <c:pt idx="4">
                  <c:v>61.220472440945159</c:v>
                </c:pt>
                <c:pt idx="5">
                  <c:v>49.494949494949495</c:v>
                </c:pt>
                <c:pt idx="6">
                  <c:v>37.951807228915413</c:v>
                </c:pt>
                <c:pt idx="7">
                  <c:v>44.600000000000009</c:v>
                </c:pt>
                <c:pt idx="8">
                  <c:v>32.860040567951295</c:v>
                </c:pt>
                <c:pt idx="9">
                  <c:v>31.91056910569106</c:v>
                </c:pt>
                <c:pt idx="10">
                  <c:v>75.241779497098662</c:v>
                </c:pt>
                <c:pt idx="11">
                  <c:v>32.931726907630271</c:v>
                </c:pt>
                <c:pt idx="12">
                  <c:v>33.401221995926413</c:v>
                </c:pt>
                <c:pt idx="13">
                  <c:v>38.775510204082074</c:v>
                </c:pt>
              </c:numCache>
            </c:numRef>
          </c:val>
        </c:ser>
        <c:ser>
          <c:idx val="0"/>
          <c:order val="1"/>
          <c:tx>
            <c:v>Oluline mõju</c:v>
          </c:tx>
          <c:spPr>
            <a:solidFill>
              <a:srgbClr val="0000FF"/>
            </a:solidFill>
          </c:spPr>
          <c:dLbls>
            <c:dLbl>
              <c:idx val="0"/>
              <c:layout>
                <c:manualLayout>
                  <c:x val="0"/>
                  <c:y val="5.3639846743294646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1.9370464972505125E-2"/>
                </c:manualLayout>
              </c:layout>
              <c:showVal val="1"/>
            </c:dLbl>
            <c:dLbl>
              <c:idx val="2"/>
              <c:layout>
                <c:manualLayout>
                  <c:x val="-1.6877637130801759E-2"/>
                  <c:y val="1.5325670498084422E-2"/>
                </c:manualLayout>
              </c:layout>
              <c:showVal val="1"/>
            </c:dLbl>
            <c:dLbl>
              <c:idx val="3"/>
              <c:layout>
                <c:manualLayout>
                  <c:x val="-1.8752930145335314E-2"/>
                  <c:y val="1.021711366538954E-2"/>
                </c:manualLayout>
              </c:layout>
              <c:showVal val="1"/>
            </c:dLbl>
            <c:dLbl>
              <c:idx val="4"/>
              <c:layout>
                <c:manualLayout>
                  <c:x val="-3.3755274261603442E-2"/>
                  <c:y val="-7.6628352490421452E-3"/>
                </c:manualLayout>
              </c:layout>
              <c:showVal val="1"/>
            </c:dLbl>
            <c:dLbl>
              <c:idx val="5"/>
              <c:layout>
                <c:manualLayout>
                  <c:x val="-1.1448629162318948E-2"/>
                  <c:y val="-2.2988442234194408E-2"/>
                </c:manualLayout>
              </c:layout>
              <c:showVal val="1"/>
            </c:dLbl>
            <c:dLbl>
              <c:idx val="6"/>
              <c:layout>
                <c:manualLayout>
                  <c:x val="-9.3764650726682365E-3"/>
                  <c:y val="-4.3422733077905534E-2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-5.1085769451232402E-2"/>
                </c:manualLayout>
              </c:layout>
              <c:showVal val="1"/>
            </c:dLbl>
            <c:dLbl>
              <c:idx val="8"/>
              <c:layout>
                <c:manualLayout>
                  <c:x val="1.3127051101734661E-2"/>
                  <c:y val="-4.853128991060051E-2"/>
                </c:manualLayout>
              </c:layout>
              <c:showVal val="1"/>
            </c:dLbl>
            <c:dLbl>
              <c:idx val="9"/>
              <c:layout>
                <c:manualLayout>
                  <c:x val="-3.7505860290671629E-3"/>
                  <c:y val="-2.5542784163473841E-2"/>
                </c:manualLayout>
              </c:layout>
              <c:showVal val="1"/>
            </c:dLbl>
            <c:dLbl>
              <c:idx val="10"/>
              <c:layout>
                <c:manualLayout>
                  <c:x val="4.1256446319737482E-2"/>
                  <c:y val="-1.021711366538954E-2"/>
                </c:manualLayout>
              </c:layout>
              <c:showVal val="1"/>
            </c:dLbl>
            <c:numFmt formatCode="#,##0.0" sourceLinked="0"/>
            <c:spPr>
              <a:ln>
                <a:noFill/>
              </a:ln>
            </c:spPr>
            <c:txPr>
              <a:bodyPr/>
              <a:lstStyle/>
              <a:p>
                <a:pPr>
                  <a:defRPr lang="et-EE" sz="1000" b="0">
                    <a:solidFill>
                      <a:schemeClr val="accent6">
                        <a:lumMod val="50000"/>
                      </a:schemeClr>
                    </a:solidFill>
                    <a:latin typeface="News Gothic Bold Condensed BT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'EAS1'!$J$4:$J$17</c:f>
              <c:strCache>
                <c:ptCount val="14"/>
                <c:pt idx="0">
                  <c:v>Paranenud on toodete ja teenuste kvaliteet</c:v>
                </c:pt>
                <c:pt idx="1">
                  <c:v>Paranenud on turupositsioon </c:v>
                </c:pt>
                <c:pt idx="2">
                  <c:v>Kulud on vähenenud</c:v>
                </c:pt>
                <c:pt idx="3">
                  <c:v>Tootlikkus on kasvanud</c:v>
                </c:pt>
                <c:pt idx="4">
                  <c:v>Paranenud on ettevõtte juhtimine ja töökorraldus</c:v>
                </c:pt>
                <c:pt idx="5">
                  <c:v>Paranenud on toodete turustamine</c:v>
                </c:pt>
                <c:pt idx="6">
                  <c:v>Töökohtade arv on suurenenud (pole vähenenud) </c:v>
                </c:pt>
                <c:pt idx="7">
                  <c:v>Lisandunud on uusi arendusprojekte </c:v>
                </c:pt>
                <c:pt idx="8">
                  <c:v>Arendatud  on uusi tehnoloogiaid</c:v>
                </c:pt>
                <c:pt idx="9">
                  <c:v>Eksport on kasvanud (pole vähenenud)</c:v>
                </c:pt>
                <c:pt idx="10">
                  <c:v>Tõusnud on töötajate oskuste tase </c:v>
                </c:pt>
                <c:pt idx="11">
                  <c:v>Rahaprobleemid on leevenenud</c:v>
                </c:pt>
                <c:pt idx="12">
                  <c:v>Paranenud on  koostöö teiste ettevõtete, avaliku sektori, T&amp;A asutustega</c:v>
                </c:pt>
                <c:pt idx="13">
                  <c:v>Ettevõtte strateegia on oluliselt muutunud </c:v>
                </c:pt>
              </c:strCache>
            </c:strRef>
          </c:cat>
          <c:val>
            <c:numRef>
              <c:f>EAS3b!$K$5:$K$18</c:f>
              <c:numCache>
                <c:formatCode>0.0</c:formatCode>
                <c:ptCount val="14"/>
                <c:pt idx="0">
                  <c:v>40.117416829745594</c:v>
                </c:pt>
                <c:pt idx="1">
                  <c:v>27.075098814229229</c:v>
                </c:pt>
                <c:pt idx="2">
                  <c:v>18.21782178217823</c:v>
                </c:pt>
                <c:pt idx="3">
                  <c:v>21.314741035856631</c:v>
                </c:pt>
                <c:pt idx="4">
                  <c:v>35.826771653543027</c:v>
                </c:pt>
                <c:pt idx="5">
                  <c:v>23.434343434343429</c:v>
                </c:pt>
                <c:pt idx="6">
                  <c:v>14.658634538152691</c:v>
                </c:pt>
                <c:pt idx="7">
                  <c:v>23.4</c:v>
                </c:pt>
                <c:pt idx="8">
                  <c:v>15.821501014198782</c:v>
                </c:pt>
                <c:pt idx="9">
                  <c:v>16.260162601625854</c:v>
                </c:pt>
                <c:pt idx="10">
                  <c:v>50.870406189555126</c:v>
                </c:pt>
                <c:pt idx="11">
                  <c:v>11.646586345381525</c:v>
                </c:pt>
                <c:pt idx="12">
                  <c:v>11.81262729124243</c:v>
                </c:pt>
                <c:pt idx="13">
                  <c:v>12.448979591836718</c:v>
                </c:pt>
              </c:numCache>
            </c:numRef>
          </c:val>
        </c:ser>
        <c:dLbls>
          <c:showVal val="1"/>
        </c:dLbls>
        <c:axId val="53894144"/>
        <c:axId val="53977856"/>
      </c:radarChart>
      <c:catAx>
        <c:axId val="53894144"/>
        <c:scaling>
          <c:orientation val="minMax"/>
        </c:scaling>
        <c:axPos val="b"/>
        <c:majorGridlines/>
        <c:numFmt formatCode="General" sourceLinked="1"/>
        <c:tickLblPos val="nextTo"/>
        <c:txPr>
          <a:bodyPr rot="0"/>
          <a:lstStyle/>
          <a:p>
            <a:pPr>
              <a:defRPr lang="et-EE" sz="900" b="0" i="0" baseline="0">
                <a:latin typeface="News Gothic Bold Condensed BT" pitchFamily="34" charset="0"/>
              </a:defRPr>
            </a:pPr>
            <a:endParaRPr lang="en-US"/>
          </a:p>
        </c:txPr>
        <c:crossAx val="53977856"/>
        <c:crosses val="autoZero"/>
        <c:lblAlgn val="ctr"/>
        <c:lblOffset val="100"/>
      </c:catAx>
      <c:valAx>
        <c:axId val="53977856"/>
        <c:scaling>
          <c:orientation val="minMax"/>
          <c:max val="100"/>
        </c:scaling>
        <c:axPos val="l"/>
        <c:majorGridlines>
          <c:spPr>
            <a:ln>
              <a:solidFill>
                <a:schemeClr val="accent1"/>
              </a:solidFill>
            </a:ln>
          </c:spPr>
        </c:majorGridlines>
        <c:min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inorGridlines>
        <c:numFmt formatCode="General" sourceLinked="0"/>
        <c:majorTickMark val="none"/>
        <c:tickLblPos val="nextTo"/>
        <c:txPr>
          <a:bodyPr/>
          <a:lstStyle/>
          <a:p>
            <a:pPr>
              <a:defRPr lang="et-EE" sz="800" baseline="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53894144"/>
        <c:crosses val="autoZero"/>
        <c:crossBetween val="between"/>
        <c:majorUnit val="10"/>
      </c:valAx>
    </c:plotArea>
    <c:legend>
      <c:legendPos val="t"/>
      <c:layout>
        <c:manualLayout>
          <c:xMode val="edge"/>
          <c:yMode val="edge"/>
          <c:x val="0.60538813044052964"/>
          <c:y val="0.93026547462819931"/>
          <c:w val="0.33046712848269238"/>
          <c:h val="4.7275671000895032E-2"/>
        </c:manualLayout>
      </c:layout>
      <c:txPr>
        <a:bodyPr/>
        <a:lstStyle/>
        <a:p>
          <a:pPr>
            <a:defRPr lang="et-EE">
              <a:latin typeface="News Gothic Condensed BT" pitchFamily="34" charset="0"/>
            </a:defRPr>
          </a:pPr>
          <a:endParaRPr lang="en-US"/>
        </a:p>
      </c:txPr>
    </c:legend>
    <c:plotVisOnly val="1"/>
    <c:dispBlanksAs val="gap"/>
  </c:chart>
  <c:spPr>
    <a:ln>
      <a:noFill/>
    </a:ln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9548046306124243E-2"/>
          <c:y val="2.9611546126782209E-2"/>
          <c:w val="0.88780572491134457"/>
          <c:h val="0.77829557539251104"/>
        </c:manualLayout>
      </c:layout>
      <c:lineChart>
        <c:grouping val="standard"/>
        <c:ser>
          <c:idx val="2"/>
          <c:order val="0"/>
          <c:tx>
            <c:v>EASi tootlikkuse suurendamise  toetused</c:v>
          </c:tx>
          <c:dLbls>
            <c:txPr>
              <a:bodyPr/>
              <a:lstStyle/>
              <a:p>
                <a:pPr>
                  <a:defRPr sz="800">
                    <a:latin typeface="News Gothic Bold Condensed BT" pitchFamily="34" charset="0"/>
                  </a:defRPr>
                </a:pPr>
                <a:endParaRPr lang="en-US"/>
              </a:p>
            </c:txPr>
            <c:dLblPos val="t"/>
            <c:showVal val="1"/>
          </c:dLbls>
          <c:cat>
            <c:numRef>
              <c:f>Müügitulu!$R$5:$U$5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Tootl_lisandv!$J$213:$N$213</c:f>
              <c:numCache>
                <c:formatCode>#,##0.000</c:formatCode>
                <c:ptCount val="5"/>
                <c:pt idx="0">
                  <c:v>0.26322280772793538</c:v>
                </c:pt>
                <c:pt idx="1">
                  <c:v>0.26251482656869546</c:v>
                </c:pt>
                <c:pt idx="2">
                  <c:v>0.26547489867975815</c:v>
                </c:pt>
                <c:pt idx="3">
                  <c:v>0.28086084901471603</c:v>
                </c:pt>
                <c:pt idx="4">
                  <c:v>0.25633561427054047</c:v>
                </c:pt>
              </c:numCache>
            </c:numRef>
          </c:val>
        </c:ser>
        <c:ser>
          <c:idx val="3"/>
          <c:order val="1"/>
          <c:tx>
            <c:v>KredExi laenukäendused</c:v>
          </c:tx>
          <c:dLbls>
            <c:dLbl>
              <c:idx val="2"/>
              <c:layout>
                <c:manualLayout>
                  <c:x val="0"/>
                  <c:y val="-1.8264840182648401E-2"/>
                </c:manualLayout>
              </c:layout>
              <c:dLblPos val="r"/>
              <c:showVal val="1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 sz="800">
                    <a:latin typeface="News Gothic Bold Condensed BT" pitchFamily="34" charset="0"/>
                  </a:defRPr>
                </a:pPr>
                <a:endParaRPr lang="en-US"/>
              </a:p>
            </c:txPr>
            <c:dLblPos val="t"/>
            <c:showVal val="1"/>
          </c:dLbls>
          <c:cat>
            <c:numRef>
              <c:f>Müügitulu!$R$5:$U$5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Tootl_lisandv!$J$341:$N$341</c:f>
              <c:numCache>
                <c:formatCode>#,##0.000</c:formatCode>
                <c:ptCount val="5"/>
                <c:pt idx="0">
                  <c:v>0.24058843594505491</c:v>
                </c:pt>
                <c:pt idx="1">
                  <c:v>0.23839021666645246</c:v>
                </c:pt>
                <c:pt idx="2">
                  <c:v>0.25857264736681984</c:v>
                </c:pt>
                <c:pt idx="3">
                  <c:v>0.2569895120389975</c:v>
                </c:pt>
                <c:pt idx="4">
                  <c:v>0.25771098076317062</c:v>
                </c:pt>
              </c:numCache>
            </c:numRef>
          </c:val>
        </c:ser>
        <c:ser>
          <c:idx val="4"/>
          <c:order val="2"/>
          <c:tx>
            <c:v>KredExi eksporditagatised</c:v>
          </c:tx>
          <c:dLbls>
            <c:txPr>
              <a:bodyPr/>
              <a:lstStyle/>
              <a:p>
                <a:pPr>
                  <a:defRPr sz="800">
                    <a:latin typeface="News Gothic Bold Condensed BT" pitchFamily="34" charset="0"/>
                  </a:defRPr>
                </a:pPr>
                <a:endParaRPr lang="en-US"/>
              </a:p>
            </c:txPr>
            <c:showVal val="1"/>
          </c:dLbls>
          <c:cat>
            <c:numRef>
              <c:f>Müügitulu!$R$5:$U$5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Tootl_lisandv!$J$349:$N$349</c:f>
              <c:numCache>
                <c:formatCode>#,##0.000</c:formatCode>
                <c:ptCount val="5"/>
                <c:pt idx="0">
                  <c:v>0.24074013687769977</c:v>
                </c:pt>
                <c:pt idx="1">
                  <c:v>0.23889986915923425</c:v>
                </c:pt>
                <c:pt idx="2">
                  <c:v>0.2475406978064231</c:v>
                </c:pt>
                <c:pt idx="3">
                  <c:v>0.25590898262610284</c:v>
                </c:pt>
                <c:pt idx="4">
                  <c:v>0.22312061094570038</c:v>
                </c:pt>
              </c:numCache>
            </c:numRef>
          </c:val>
        </c:ser>
        <c:ser>
          <c:idx val="5"/>
          <c:order val="3"/>
          <c:tx>
            <c:v>Kontrollrühm</c:v>
          </c:tx>
          <c:spPr>
            <a:ln>
              <a:solidFill>
                <a:sysClr val="windowText" lastClr="000000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dLbls>
            <c:dLbl>
              <c:idx val="3"/>
              <c:layout>
                <c:manualLayout>
                  <c:x val="2.2193768672642011E-2"/>
                  <c:y val="-3.3485540334855457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800">
                    <a:latin typeface="News Gothic Bold Condensed BT" pitchFamily="34" charset="0"/>
                  </a:defRPr>
                </a:pPr>
                <a:endParaRPr lang="en-US"/>
              </a:p>
            </c:txPr>
            <c:dLblPos val="b"/>
            <c:showVal val="1"/>
          </c:dLbls>
          <c:cat>
            <c:numRef>
              <c:f>Müügitulu!$R$5:$U$5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Tootl_lisandv!$J$371:$N$371</c:f>
              <c:numCache>
                <c:formatCode>#,##0.000</c:formatCode>
                <c:ptCount val="5"/>
                <c:pt idx="0">
                  <c:v>0.35878574596845314</c:v>
                </c:pt>
                <c:pt idx="1">
                  <c:v>0.3533054698129437</c:v>
                </c:pt>
                <c:pt idx="2">
                  <c:v>0.33744220462685787</c:v>
                </c:pt>
                <c:pt idx="3">
                  <c:v>0.35034318739480852</c:v>
                </c:pt>
                <c:pt idx="4">
                  <c:v>0.34640201395672732</c:v>
                </c:pt>
              </c:numCache>
            </c:numRef>
          </c:val>
        </c:ser>
        <c:ser>
          <c:idx val="6"/>
          <c:order val="4"/>
          <c:tx>
            <c:v>Kõigi valitud tegevusalade keskmised</c:v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chemeClr val="accent6"/>
                </a:solidFill>
              </a:ln>
            </c:spPr>
          </c:marker>
          <c:dLbls>
            <c:txPr>
              <a:bodyPr/>
              <a:lstStyle/>
              <a:p>
                <a:pPr>
                  <a:defRPr sz="800">
                    <a:latin typeface="News Gothic Bold Condensed BT" pitchFamily="34" charset="0"/>
                  </a:defRPr>
                </a:pPr>
                <a:endParaRPr lang="en-US"/>
              </a:p>
            </c:txPr>
            <c:dLblPos val="b"/>
            <c:showVal val="1"/>
          </c:dLbls>
          <c:val>
            <c:numRef>
              <c:f>Tootl_lisandv!$J$360:$N$360</c:f>
              <c:numCache>
                <c:formatCode>#,##0.000</c:formatCode>
                <c:ptCount val="5"/>
                <c:pt idx="0">
                  <c:v>0.22819598187358811</c:v>
                </c:pt>
                <c:pt idx="1">
                  <c:v>0.22737882251060465</c:v>
                </c:pt>
                <c:pt idx="2">
                  <c:v>0.23718079159961433</c:v>
                </c:pt>
                <c:pt idx="3">
                  <c:v>0.22554352520392687</c:v>
                </c:pt>
                <c:pt idx="4">
                  <c:v>0.20995520219527464</c:v>
                </c:pt>
              </c:numCache>
            </c:numRef>
          </c:val>
        </c:ser>
        <c:marker val="1"/>
        <c:axId val="54179712"/>
        <c:axId val="54181248"/>
      </c:lineChart>
      <c:catAx>
        <c:axId val="54179712"/>
        <c:scaling>
          <c:orientation val="minMax"/>
        </c:scaling>
        <c:axPos val="b"/>
        <c:minorGridlines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4181248"/>
        <c:crosses val="autoZero"/>
        <c:auto val="1"/>
        <c:lblAlgn val="ctr"/>
        <c:lblOffset val="0"/>
      </c:catAx>
      <c:valAx>
        <c:axId val="54181248"/>
        <c:scaling>
          <c:orientation val="minMax"/>
          <c:max val="0.4"/>
          <c:min val="0.2"/>
        </c:scaling>
        <c:axPos val="l"/>
        <c:majorGridlines/>
        <c:minorGridlines/>
        <c:numFmt formatCode="#,##0.00" sourceLinked="0"/>
        <c:majorTickMark val="none"/>
        <c:tickLblPos val="nextTo"/>
        <c:txPr>
          <a:bodyPr/>
          <a:lstStyle/>
          <a:p>
            <a:pPr>
              <a:defRPr>
                <a:latin typeface="News Gothic Condensed BT" pitchFamily="34" charset="0"/>
              </a:defRPr>
            </a:pPr>
            <a:endParaRPr lang="en-US"/>
          </a:p>
        </c:txPr>
        <c:crossAx val="54179712"/>
        <c:crosses val="autoZero"/>
        <c:crossBetween val="between"/>
        <c:majorUnit val="0.1"/>
        <c:minorUnit val="1.0000000000000005E-2"/>
      </c:valAx>
      <c:spPr>
        <a:solidFill>
          <a:schemeClr val="bg1">
            <a:lumMod val="95000"/>
          </a:schemeClr>
        </a:solidFill>
        <a:ln>
          <a:noFill/>
        </a:ln>
      </c:spPr>
    </c:plotArea>
    <c:legend>
      <c:legendPos val="r"/>
      <c:layout>
        <c:manualLayout>
          <c:xMode val="edge"/>
          <c:yMode val="edge"/>
          <c:x val="0"/>
          <c:y val="0.90036091185930756"/>
          <c:w val="1"/>
          <c:h val="9.954843181694277E-2"/>
        </c:manualLayout>
      </c:layout>
      <c:txPr>
        <a:bodyPr/>
        <a:lstStyle/>
        <a:p>
          <a:pPr>
            <a:defRPr sz="800">
              <a:latin typeface="News Gothic Condensed BT" pitchFamily="34" charset="0"/>
            </a:defRPr>
          </a:pPr>
          <a:endParaRPr lang="en-US"/>
        </a:p>
      </c:txPr>
    </c:legend>
    <c:plotVisOnly val="1"/>
    <c:dispBlanksAs val="gap"/>
  </c:chart>
  <c:spPr>
    <a:solidFill>
      <a:schemeClr val="bg1"/>
    </a:solidFill>
    <a:ln>
      <a:solidFill>
        <a:sysClr val="window" lastClr="FFFFFF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>
        <c:manualLayout>
          <c:layoutTarget val="inner"/>
          <c:xMode val="edge"/>
          <c:yMode val="edge"/>
          <c:x val="0.26225888430612843"/>
          <c:y val="0.20668247653378716"/>
          <c:w val="0.49704070946693008"/>
          <c:h val="0.6009348834919308"/>
        </c:manualLayout>
      </c:layout>
      <c:radarChart>
        <c:radarStyle val="filled"/>
        <c:ser>
          <c:idx val="1"/>
          <c:order val="0"/>
          <c:tx>
            <c:v>Väike mõju</c:v>
          </c:tx>
          <c:spPr>
            <a:solidFill>
              <a:srgbClr val="E6E6E6"/>
            </a:solidFill>
            <a:ln w="25400">
              <a:noFill/>
            </a:ln>
          </c:spPr>
          <c:dLbls>
            <c:delete val="1"/>
          </c:dLbls>
          <c:cat>
            <c:strRef>
              <c:f>EAS1!$J$4:$J$17</c:f>
              <c:strCache>
                <c:ptCount val="14"/>
                <c:pt idx="0">
                  <c:v>Paranenud toodete ja teenuste kvaliteet</c:v>
                </c:pt>
                <c:pt idx="1">
                  <c:v>Paranenud turupositsioon </c:v>
                </c:pt>
                <c:pt idx="2">
                  <c:v>Kulude vähenemine</c:v>
                </c:pt>
                <c:pt idx="3">
                  <c:v>Tootlikkuse kasv</c:v>
                </c:pt>
                <c:pt idx="4">
                  <c:v>Paranenud ettevõtte juhtimine ja töökorraldus</c:v>
                </c:pt>
                <c:pt idx="5">
                  <c:v>Paranenud toodete turustamine</c:v>
                </c:pt>
                <c:pt idx="6">
                  <c:v>Töökohtade arv on suurenenud (pole vähenenud) </c:v>
                </c:pt>
                <c:pt idx="7">
                  <c:v>Lisandunud uusi arendusprojekte </c:v>
                </c:pt>
                <c:pt idx="8">
                  <c:v>Arendatud  uusi tehnoloogiaid</c:v>
                </c:pt>
                <c:pt idx="9">
                  <c:v>Ekspordi kasv</c:v>
                </c:pt>
                <c:pt idx="10">
                  <c:v>Tõusnud töötajate oskuste tase </c:v>
                </c:pt>
                <c:pt idx="11">
                  <c:v>Leevenenud rahaprobleemid</c:v>
                </c:pt>
                <c:pt idx="12">
                  <c:v>Paranenud koostöö teiste ettevõttete, avalik sektori, T&amp;A asutustega</c:v>
                </c:pt>
                <c:pt idx="13">
                  <c:v>Ettevõtte strateegia oluliselt muutunud </c:v>
                </c:pt>
              </c:strCache>
            </c:strRef>
          </c:cat>
          <c:val>
            <c:numRef>
              <c:f>EAS2!$M$5:$M$18</c:f>
              <c:numCache>
                <c:formatCode>0.0</c:formatCode>
                <c:ptCount val="14"/>
                <c:pt idx="0">
                  <c:v>65.656565656565618</c:v>
                </c:pt>
                <c:pt idx="1">
                  <c:v>82.178217821781558</c:v>
                </c:pt>
                <c:pt idx="2">
                  <c:v>51.96078431372549</c:v>
                </c:pt>
                <c:pt idx="3">
                  <c:v>52.525252525252526</c:v>
                </c:pt>
                <c:pt idx="4">
                  <c:v>51.020408163265294</c:v>
                </c:pt>
                <c:pt idx="5">
                  <c:v>80.808080808080135</c:v>
                </c:pt>
                <c:pt idx="6">
                  <c:v>47.916666666666117</c:v>
                </c:pt>
                <c:pt idx="7">
                  <c:v>63.63636363636364</c:v>
                </c:pt>
                <c:pt idx="8">
                  <c:v>43.877551020408156</c:v>
                </c:pt>
                <c:pt idx="9">
                  <c:v>76.767676767676761</c:v>
                </c:pt>
                <c:pt idx="10">
                  <c:v>61</c:v>
                </c:pt>
                <c:pt idx="11">
                  <c:v>62.376237623762023</c:v>
                </c:pt>
                <c:pt idx="12">
                  <c:v>33.673469387755105</c:v>
                </c:pt>
                <c:pt idx="13">
                  <c:v>46.391752577319544</c:v>
                </c:pt>
              </c:numCache>
            </c:numRef>
          </c:val>
        </c:ser>
        <c:ser>
          <c:idx val="0"/>
          <c:order val="1"/>
          <c:tx>
            <c:v>Oluline mõju</c:v>
          </c:tx>
          <c:spPr>
            <a:solidFill>
              <a:srgbClr val="0000FF"/>
            </a:solidFill>
          </c:spPr>
          <c:dLbls>
            <c:dLbl>
              <c:idx val="0"/>
              <c:layout>
                <c:manualLayout>
                  <c:x val="7.4801309022907913E-3"/>
                  <c:y val="4.0634920634920732E-2"/>
                </c:manualLayout>
              </c:layout>
              <c:showVal val="1"/>
            </c:dLbl>
            <c:dLbl>
              <c:idx val="1"/>
              <c:layout>
                <c:manualLayout>
                  <c:x val="-9.3501636278634868E-3"/>
                  <c:y val="5.333333333333394E-2"/>
                </c:manualLayout>
              </c:layout>
              <c:showVal val="1"/>
            </c:dLbl>
            <c:dLbl>
              <c:idx val="2"/>
              <c:layout>
                <c:manualLayout>
                  <c:x val="-2.8050490883590393E-2"/>
                  <c:y val="3.0476190476190771E-2"/>
                </c:manualLayout>
              </c:layout>
              <c:showVal val="1"/>
            </c:dLbl>
            <c:dLbl>
              <c:idx val="3"/>
              <c:layout>
                <c:manualLayout>
                  <c:x val="-2.8050490883590393E-2"/>
                  <c:y val="1.5238095238095243E-2"/>
                </c:manualLayout>
              </c:layout>
              <c:showVal val="1"/>
            </c:dLbl>
            <c:dLbl>
              <c:idx val="5"/>
              <c:layout>
                <c:manualLayout>
                  <c:x val="-1.6830294530154277E-2"/>
                  <c:y val="-3.8095238095238099E-2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-5.5873015873015804E-2"/>
                </c:manualLayout>
              </c:layout>
              <c:showVal val="1"/>
            </c:dLbl>
            <c:dLbl>
              <c:idx val="8"/>
              <c:layout>
                <c:manualLayout>
                  <c:x val="1.4960261804581579E-2"/>
                  <c:y val="-4.3174603174603178E-2"/>
                </c:manualLayout>
              </c:layout>
              <c:showVal val="1"/>
            </c:dLbl>
            <c:dLbl>
              <c:idx val="9"/>
              <c:layout>
                <c:manualLayout>
                  <c:x val="3.1790556334735827E-2"/>
                  <c:y val="-3.8095238095238099E-2"/>
                </c:manualLayout>
              </c:layout>
              <c:showVal val="1"/>
            </c:dLbl>
            <c:dLbl>
              <c:idx val="10"/>
              <c:layout>
                <c:manualLayout>
                  <c:x val="2.992052360916317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37</a:t>
                    </a:r>
                    <a:endParaRPr dirty="0"/>
                  </a:p>
                </c:rich>
              </c:tx>
              <c:showVal val="1"/>
            </c:dLbl>
            <c:dLbl>
              <c:idx val="11"/>
              <c:layout>
                <c:manualLayout>
                  <c:x val="1.8700327255727168E-2"/>
                  <c:y val="1.5238095238095243E-2"/>
                </c:manualLayout>
              </c:layout>
              <c:showVal val="1"/>
            </c:dLbl>
            <c:dLbl>
              <c:idx val="12"/>
              <c:layout>
                <c:manualLayout>
                  <c:x val="1.1220196353436221E-2"/>
                  <c:y val="2.7936507936507936E-2"/>
                </c:manualLayout>
              </c:layout>
              <c:showVal val="1"/>
            </c:dLbl>
            <c:dLbl>
              <c:idx val="13"/>
              <c:layout>
                <c:manualLayout>
                  <c:x val="1.6830294530154277E-2"/>
                  <c:y val="3.0476190476190771E-2"/>
                </c:manualLayout>
              </c:layout>
              <c:showVal val="1"/>
            </c:dLbl>
            <c:txPr>
              <a:bodyPr/>
              <a:lstStyle/>
              <a:p>
                <a:pPr>
                  <a:defRPr lang="et-EE" sz="900" b="1"/>
                </a:pPr>
                <a:endParaRPr lang="en-US"/>
              </a:p>
            </c:txPr>
            <c:showVal val="1"/>
          </c:dLbls>
          <c:cat>
            <c:strRef>
              <c:f>EAS1!$J$4:$J$17</c:f>
              <c:strCache>
                <c:ptCount val="14"/>
                <c:pt idx="0">
                  <c:v>Paranenud toodete ja teenuste kvaliteet</c:v>
                </c:pt>
                <c:pt idx="1">
                  <c:v>Paranenud turupositsioon </c:v>
                </c:pt>
                <c:pt idx="2">
                  <c:v>Kulude vähenemine</c:v>
                </c:pt>
                <c:pt idx="3">
                  <c:v>Tootlikkuse kasv</c:v>
                </c:pt>
                <c:pt idx="4">
                  <c:v>Paranenud ettevõtte juhtimine ja töökorraldus</c:v>
                </c:pt>
                <c:pt idx="5">
                  <c:v>Paranenud toodete turustamine</c:v>
                </c:pt>
                <c:pt idx="6">
                  <c:v>Töökohtade arv on suurenenud (pole vähenenud) </c:v>
                </c:pt>
                <c:pt idx="7">
                  <c:v>Lisandunud uusi arendusprojekte </c:v>
                </c:pt>
                <c:pt idx="8">
                  <c:v>Arendatud  uusi tehnoloogiaid</c:v>
                </c:pt>
                <c:pt idx="9">
                  <c:v>Ekspordi kasv</c:v>
                </c:pt>
                <c:pt idx="10">
                  <c:v>Tõusnud töötajate oskuste tase </c:v>
                </c:pt>
                <c:pt idx="11">
                  <c:v>Leevenenud rahaprobleemid</c:v>
                </c:pt>
                <c:pt idx="12">
                  <c:v>Paranenud koostöö teiste ettevõttete, avalik sektori, T&amp;A asutustega</c:v>
                </c:pt>
                <c:pt idx="13">
                  <c:v>Ettevõtte strateegia oluliselt muutunud </c:v>
                </c:pt>
              </c:strCache>
            </c:strRef>
          </c:cat>
          <c:val>
            <c:numRef>
              <c:f>EAS2!$K$5:$K$18</c:f>
              <c:numCache>
                <c:formatCode>0.0</c:formatCode>
                <c:ptCount val="14"/>
                <c:pt idx="0">
                  <c:v>31.313131313131287</c:v>
                </c:pt>
                <c:pt idx="1">
                  <c:v>52.475247524752234</c:v>
                </c:pt>
                <c:pt idx="2">
                  <c:v>27.450980392156861</c:v>
                </c:pt>
                <c:pt idx="3">
                  <c:v>21.212121212121065</c:v>
                </c:pt>
                <c:pt idx="4">
                  <c:v>25.510204081632654</c:v>
                </c:pt>
                <c:pt idx="5">
                  <c:v>54.545454545454547</c:v>
                </c:pt>
                <c:pt idx="6">
                  <c:v>20.833333333333169</c:v>
                </c:pt>
                <c:pt idx="7">
                  <c:v>35.353535353535356</c:v>
                </c:pt>
                <c:pt idx="8">
                  <c:v>29.591836734693878</c:v>
                </c:pt>
                <c:pt idx="9">
                  <c:v>57.575757575757386</c:v>
                </c:pt>
                <c:pt idx="10">
                  <c:v>37</c:v>
                </c:pt>
                <c:pt idx="11">
                  <c:v>29.702970297029687</c:v>
                </c:pt>
                <c:pt idx="12">
                  <c:v>15.306122448979592</c:v>
                </c:pt>
                <c:pt idx="13">
                  <c:v>16.494845360824741</c:v>
                </c:pt>
              </c:numCache>
            </c:numRef>
          </c:val>
        </c:ser>
        <c:dLbls>
          <c:showVal val="1"/>
        </c:dLbls>
        <c:axId val="54038912"/>
        <c:axId val="54040448"/>
      </c:radarChart>
      <c:catAx>
        <c:axId val="54038912"/>
        <c:scaling>
          <c:orientation val="minMax"/>
        </c:scaling>
        <c:axPos val="b"/>
        <c:majorGridlines/>
        <c:numFmt formatCode="General" sourceLinked="1"/>
        <c:tickLblPos val="nextTo"/>
        <c:txPr>
          <a:bodyPr rot="0"/>
          <a:lstStyle/>
          <a:p>
            <a:pPr>
              <a:defRPr lang="et-EE" sz="900" b="0" i="0" baseline="0"/>
            </a:pPr>
            <a:endParaRPr lang="en-US"/>
          </a:p>
        </c:txPr>
        <c:crossAx val="54040448"/>
        <c:crosses val="autoZero"/>
        <c:lblAlgn val="ctr"/>
        <c:lblOffset val="100"/>
      </c:catAx>
      <c:valAx>
        <c:axId val="54040448"/>
        <c:scaling>
          <c:orientation val="minMax"/>
          <c:max val="100"/>
        </c:scaling>
        <c:axPos val="l"/>
        <c:majorGridlines>
          <c:spPr>
            <a:ln>
              <a:solidFill>
                <a:schemeClr val="accent1"/>
              </a:solidFill>
            </a:ln>
          </c:spPr>
        </c:majorGridlines>
        <c:min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inorGridlines>
        <c:numFmt formatCode="General" sourceLinked="0"/>
        <c:majorTickMark val="none"/>
        <c:tickLblPos val="nextTo"/>
        <c:txPr>
          <a:bodyPr/>
          <a:lstStyle/>
          <a:p>
            <a:pPr>
              <a:defRPr lang="et-EE" sz="800" baseline="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54038912"/>
        <c:crosses val="autoZero"/>
        <c:crossBetween val="between"/>
        <c:majorUnit val="10"/>
      </c:valAx>
    </c:plotArea>
    <c:plotVisOnly val="1"/>
    <c:dispBlanksAs val="gap"/>
  </c:chart>
  <c:spPr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>
        <c:manualLayout>
          <c:layoutTarget val="inner"/>
          <c:xMode val="edge"/>
          <c:yMode val="edge"/>
          <c:x val="0.25467348913174848"/>
          <c:y val="0.30509784302674947"/>
          <c:w val="0.5064493430390411"/>
          <c:h val="0.5448133876631317"/>
        </c:manualLayout>
      </c:layout>
      <c:radarChart>
        <c:radarStyle val="filled"/>
        <c:ser>
          <c:idx val="1"/>
          <c:order val="0"/>
          <c:tx>
            <c:v>Väike mõju</c:v>
          </c:tx>
          <c:spPr>
            <a:solidFill>
              <a:srgbClr val="E6E6E6"/>
            </a:solidFill>
            <a:ln w="25400">
              <a:noFill/>
            </a:ln>
          </c:spPr>
          <c:dLbls>
            <c:delete val="1"/>
          </c:dLbls>
          <c:cat>
            <c:strRef>
              <c:f>EAS1!$J$4:$J$17</c:f>
              <c:strCache>
                <c:ptCount val="14"/>
                <c:pt idx="0">
                  <c:v>Paranenud toodete ja teenuste kvaliteet</c:v>
                </c:pt>
                <c:pt idx="1">
                  <c:v>Paranenud turupositsioon </c:v>
                </c:pt>
                <c:pt idx="2">
                  <c:v>Kulude vähenemine</c:v>
                </c:pt>
                <c:pt idx="3">
                  <c:v>Tootlikkuse kasv</c:v>
                </c:pt>
                <c:pt idx="4">
                  <c:v>Paranenud ettevõtte juhtimine ja töökorraldus</c:v>
                </c:pt>
                <c:pt idx="5">
                  <c:v>Paranenud toodete turustamine</c:v>
                </c:pt>
                <c:pt idx="6">
                  <c:v>Töökohtade arv on suurenenud (pole vähenenud) </c:v>
                </c:pt>
                <c:pt idx="7">
                  <c:v>Lisandunud uusi arendusprojekte </c:v>
                </c:pt>
                <c:pt idx="8">
                  <c:v>Arendatud  uusi tehnoloogiaid</c:v>
                </c:pt>
                <c:pt idx="9">
                  <c:v>Ekspordi kasv</c:v>
                </c:pt>
                <c:pt idx="10">
                  <c:v>Tõusnud töötajate oskuste tase </c:v>
                </c:pt>
                <c:pt idx="11">
                  <c:v>Leevenenud rahaprobleemid</c:v>
                </c:pt>
                <c:pt idx="12">
                  <c:v>Paranenud koostöö teiste ettevõttete, avalik sektori, T&amp;A asutustega</c:v>
                </c:pt>
                <c:pt idx="13">
                  <c:v>Ettevõtte strateegia oluliselt muutunud </c:v>
                </c:pt>
              </c:strCache>
            </c:strRef>
          </c:cat>
          <c:val>
            <c:numRef>
              <c:f>KredEx3!$M$4:$M$17</c:f>
              <c:numCache>
                <c:formatCode>0.0</c:formatCode>
                <c:ptCount val="14"/>
                <c:pt idx="0">
                  <c:v>40</c:v>
                </c:pt>
                <c:pt idx="1">
                  <c:v>64</c:v>
                </c:pt>
                <c:pt idx="2">
                  <c:v>44</c:v>
                </c:pt>
                <c:pt idx="3">
                  <c:v>48</c:v>
                </c:pt>
                <c:pt idx="4">
                  <c:v>37.5</c:v>
                </c:pt>
                <c:pt idx="5">
                  <c:v>72</c:v>
                </c:pt>
                <c:pt idx="6">
                  <c:v>48</c:v>
                </c:pt>
                <c:pt idx="7">
                  <c:v>56</c:v>
                </c:pt>
                <c:pt idx="8">
                  <c:v>24</c:v>
                </c:pt>
                <c:pt idx="9">
                  <c:v>68</c:v>
                </c:pt>
                <c:pt idx="10">
                  <c:v>50</c:v>
                </c:pt>
                <c:pt idx="11">
                  <c:v>50</c:v>
                </c:pt>
                <c:pt idx="12">
                  <c:v>20</c:v>
                </c:pt>
                <c:pt idx="13">
                  <c:v>44</c:v>
                </c:pt>
              </c:numCache>
            </c:numRef>
          </c:val>
        </c:ser>
        <c:ser>
          <c:idx val="0"/>
          <c:order val="1"/>
          <c:tx>
            <c:v>Oluline mõju</c:v>
          </c:tx>
          <c:spPr>
            <a:solidFill>
              <a:srgbClr val="0000FF"/>
            </a:solidFill>
          </c:spPr>
          <c:dLbls>
            <c:dLbl>
              <c:idx val="0"/>
              <c:layout>
                <c:manualLayout>
                  <c:x val="3.7348272642390616E-3"/>
                  <c:y val="4.5977011494252866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24</a:t>
                    </a:r>
                    <a:endParaRPr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1.8674136321195861E-3"/>
                  <c:y val="5.6795131845842582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44</a:t>
                    </a:r>
                    <a:endParaRPr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2.4276377217554084E-2"/>
                  <c:y val="3.2454361054766796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32</a:t>
                    </a:r>
                    <a:endParaRPr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-2.614379084967346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24</a:t>
                    </a:r>
                    <a:endParaRPr dirty="0"/>
                  </a:p>
                </c:rich>
              </c:tx>
              <c:showVal val="1"/>
            </c:dLbl>
            <c:dLbl>
              <c:idx val="4"/>
              <c:layout>
                <c:manualLayout>
                  <c:x val="-2.8011204481792801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-2.8011204481792801E-2"/>
                  <c:y val="-3.2454361054766796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52</a:t>
                    </a:r>
                    <a:endParaRPr dirty="0"/>
                  </a:p>
                </c:rich>
              </c:tx>
              <c:showVal val="1"/>
            </c:dLbl>
            <c:dLbl>
              <c:idx val="6"/>
              <c:layout>
                <c:manualLayout>
                  <c:x val="-9.3370681605975479E-3"/>
                  <c:y val="-3.2454361054766796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24</a:t>
                    </a:r>
                    <a:endParaRPr dirty="0"/>
                  </a:p>
                </c:rich>
              </c:tx>
              <c:showVal val="1"/>
            </c:dLbl>
            <c:dLbl>
              <c:idx val="7"/>
              <c:layout>
                <c:manualLayout>
                  <c:x val="0"/>
                  <c:y val="-5.4090601757945354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36</a:t>
                    </a:r>
                    <a:endParaRPr dirty="0"/>
                  </a:p>
                </c:rich>
              </c:tx>
              <c:showVal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smtClean="0"/>
                      <a:t>12</a:t>
                    </a:r>
                    <a:endParaRPr/>
                  </a:p>
                </c:rich>
              </c:tx>
              <c:showVal val="1"/>
            </c:dLbl>
            <c:dLbl>
              <c:idx val="9"/>
              <c:layout>
                <c:manualLayout>
                  <c:x val="2.4276377217554084E-2"/>
                  <c:y val="-3.7863421230561189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52</a:t>
                    </a:r>
                    <a:endParaRPr dirty="0"/>
                  </a:p>
                </c:rich>
              </c:tx>
              <c:showVal val="1"/>
            </c:dLbl>
            <c:dLbl>
              <c:idx val="10"/>
              <c:layout>
                <c:manualLayout>
                  <c:x val="2.9878618113912292E-2"/>
                  <c:y val="-1.0818120351588923E-2"/>
                </c:manualLayout>
              </c:layout>
              <c:showVal val="1"/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smtClean="0"/>
                      <a:t>25</a:t>
                    </a:r>
                    <a:endParaRPr/>
                  </a:p>
                </c:rich>
              </c:tx>
              <c:showVal val="1"/>
            </c:dLbl>
            <c:dLbl>
              <c:idx val="12"/>
              <c:layout>
                <c:manualLayout>
                  <c:x val="1.493930905695612E-2"/>
                  <c:y val="2.9749830966869752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8</a:t>
                    </a:r>
                    <a:endParaRPr dirty="0"/>
                  </a:p>
                </c:rich>
              </c:tx>
              <c:showVal val="1"/>
            </c:dLbl>
            <c:dLbl>
              <c:idx val="13"/>
              <c:layout>
                <c:manualLayout>
                  <c:x val="9.3370681605975479E-3"/>
                  <c:y val="3.2454361054766796E-2"/>
                </c:manualLayout>
              </c:layout>
              <c:tx>
                <c:rich>
                  <a:bodyPr/>
                  <a:lstStyle/>
                  <a:p>
                    <a:r>
                      <a:rPr dirty="0" smtClean="0"/>
                      <a:t>12</a:t>
                    </a:r>
                    <a:endParaRPr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et-EE" sz="900" b="1"/>
                </a:pPr>
                <a:endParaRPr lang="en-US"/>
              </a:p>
            </c:txPr>
            <c:showVal val="1"/>
          </c:dLbls>
          <c:cat>
            <c:strRef>
              <c:f>EAS1!$J$4:$J$17</c:f>
              <c:strCache>
                <c:ptCount val="14"/>
                <c:pt idx="0">
                  <c:v>Paranenud toodete ja teenuste kvaliteet</c:v>
                </c:pt>
                <c:pt idx="1">
                  <c:v>Paranenud turupositsioon </c:v>
                </c:pt>
                <c:pt idx="2">
                  <c:v>Kulude vähenemine</c:v>
                </c:pt>
                <c:pt idx="3">
                  <c:v>Tootlikkuse kasv</c:v>
                </c:pt>
                <c:pt idx="4">
                  <c:v>Paranenud ettevõtte juhtimine ja töökorraldus</c:v>
                </c:pt>
                <c:pt idx="5">
                  <c:v>Paranenud toodete turustamine</c:v>
                </c:pt>
                <c:pt idx="6">
                  <c:v>Töökohtade arv on suurenenud (pole vähenenud) </c:v>
                </c:pt>
                <c:pt idx="7">
                  <c:v>Lisandunud uusi arendusprojekte </c:v>
                </c:pt>
                <c:pt idx="8">
                  <c:v>Arendatud  uusi tehnoloogiaid</c:v>
                </c:pt>
                <c:pt idx="9">
                  <c:v>Ekspordi kasv</c:v>
                </c:pt>
                <c:pt idx="10">
                  <c:v>Tõusnud töötajate oskuste tase </c:v>
                </c:pt>
                <c:pt idx="11">
                  <c:v>Leevenenud rahaprobleemid</c:v>
                </c:pt>
                <c:pt idx="12">
                  <c:v>Paranenud koostöö teiste ettevõttete, avalik sektori, T&amp;A asutustega</c:v>
                </c:pt>
                <c:pt idx="13">
                  <c:v>Ettevõtte strateegia oluliselt muutunud </c:v>
                </c:pt>
              </c:strCache>
            </c:strRef>
          </c:cat>
          <c:val>
            <c:numRef>
              <c:f>KredEx3!$K$4:$K$17</c:f>
              <c:numCache>
                <c:formatCode>0.0</c:formatCode>
                <c:ptCount val="14"/>
                <c:pt idx="0">
                  <c:v>24</c:v>
                </c:pt>
                <c:pt idx="1">
                  <c:v>44</c:v>
                </c:pt>
                <c:pt idx="2">
                  <c:v>32</c:v>
                </c:pt>
                <c:pt idx="3">
                  <c:v>24</c:v>
                </c:pt>
                <c:pt idx="4">
                  <c:v>33.333333333333336</c:v>
                </c:pt>
                <c:pt idx="5">
                  <c:v>52</c:v>
                </c:pt>
                <c:pt idx="6">
                  <c:v>24</c:v>
                </c:pt>
                <c:pt idx="7">
                  <c:v>36</c:v>
                </c:pt>
                <c:pt idx="8">
                  <c:v>12</c:v>
                </c:pt>
                <c:pt idx="9">
                  <c:v>52</c:v>
                </c:pt>
                <c:pt idx="10">
                  <c:v>34.615384615384336</c:v>
                </c:pt>
                <c:pt idx="11">
                  <c:v>25</c:v>
                </c:pt>
                <c:pt idx="12">
                  <c:v>8</c:v>
                </c:pt>
                <c:pt idx="13">
                  <c:v>12</c:v>
                </c:pt>
              </c:numCache>
            </c:numRef>
          </c:val>
        </c:ser>
        <c:dLbls>
          <c:showVal val="1"/>
        </c:dLbls>
        <c:axId val="54228864"/>
        <c:axId val="54230400"/>
      </c:radarChart>
      <c:catAx>
        <c:axId val="54228864"/>
        <c:scaling>
          <c:orientation val="minMax"/>
        </c:scaling>
        <c:axPos val="b"/>
        <c:majorGridlines/>
        <c:numFmt formatCode="General" sourceLinked="1"/>
        <c:tickLblPos val="nextTo"/>
        <c:txPr>
          <a:bodyPr rot="0"/>
          <a:lstStyle/>
          <a:p>
            <a:pPr>
              <a:defRPr lang="et-EE" sz="900" b="0" i="0" baseline="0"/>
            </a:pPr>
            <a:endParaRPr lang="en-US"/>
          </a:p>
        </c:txPr>
        <c:crossAx val="54230400"/>
        <c:crosses val="autoZero"/>
        <c:lblAlgn val="ctr"/>
        <c:lblOffset val="100"/>
      </c:catAx>
      <c:valAx>
        <c:axId val="54230400"/>
        <c:scaling>
          <c:orientation val="minMax"/>
          <c:max val="100"/>
        </c:scaling>
        <c:axPos val="l"/>
        <c:majorGridlines>
          <c:spPr>
            <a:ln>
              <a:solidFill>
                <a:schemeClr val="accent1"/>
              </a:solidFill>
            </a:ln>
          </c:spPr>
        </c:majorGridlines>
        <c:min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inorGridlines>
        <c:numFmt formatCode="General" sourceLinked="0"/>
        <c:majorTickMark val="none"/>
        <c:tickLblPos val="nextTo"/>
        <c:txPr>
          <a:bodyPr/>
          <a:lstStyle/>
          <a:p>
            <a:pPr>
              <a:defRPr lang="et-EE" sz="800" baseline="0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54228864"/>
        <c:crosses val="autoZero"/>
        <c:crossBetween val="between"/>
        <c:majorUnit val="10"/>
      </c:valAx>
    </c:plotArea>
    <c:legend>
      <c:legendPos val="t"/>
      <c:legendEntry>
        <c:idx val="0"/>
        <c:txPr>
          <a:bodyPr/>
          <a:lstStyle/>
          <a:p>
            <a:pPr>
              <a:defRPr lang="et-EE" sz="1600">
                <a:latin typeface="Calibri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lang="et-EE" sz="1600">
                <a:latin typeface="Calibri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27268650606367012"/>
          <c:y val="0.94595924014464061"/>
          <c:w val="0.67968310138023802"/>
          <c:h val="4.7275611846694113E-2"/>
        </c:manualLayout>
      </c:layout>
      <c:txPr>
        <a:bodyPr/>
        <a:lstStyle/>
        <a:p>
          <a:pPr>
            <a:defRPr lang="et-EE" sz="1600"/>
          </a:pPr>
          <a:endParaRPr lang="en-US"/>
        </a:p>
      </c:txPr>
    </c:legend>
    <c:plotVisOnly val="1"/>
    <c:dispBlanksAs val="gap"/>
  </c:chart>
  <c:spPr>
    <a:ln>
      <a:noFill/>
    </a:ln>
  </c:sp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autoTitleDeleted val="1"/>
    <c:plotArea>
      <c:layout>
        <c:manualLayout>
          <c:layoutTarget val="inner"/>
          <c:xMode val="edge"/>
          <c:yMode val="edge"/>
          <c:x val="5.7227745521708777E-2"/>
          <c:y val="3.8359016011250746E-2"/>
          <c:w val="0.94067145647199635"/>
          <c:h val="0.63534611720127565"/>
        </c:manualLayout>
      </c:layout>
      <c:lineChart>
        <c:grouping val="standard"/>
        <c:ser>
          <c:idx val="2"/>
          <c:order val="0"/>
          <c:tx>
            <c:v>EASi eksporditoetused (2004)</c:v>
          </c:tx>
          <c:spPr>
            <a:ln w="19050">
              <a:solidFill>
                <a:schemeClr val="tx2">
                  <a:lumMod val="40000"/>
                  <a:lumOff val="60000"/>
                </a:schemeClr>
              </a:solidFill>
            </a:ln>
          </c:spPr>
          <c:marker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tx2">
                    <a:lumMod val="40000"/>
                    <a:lumOff val="6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5.9256109148628923E-2"/>
                  <c:y val="7.5507565230817034E-3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3.3222591362126248E-2"/>
                  <c:y val="-3.0010718113612212E-2"/>
                </c:manualLayout>
              </c:layout>
              <c:dLblPos val="b"/>
              <c:showVal val="1"/>
            </c:dLbl>
            <c:txPr>
              <a:bodyPr/>
              <a:lstStyle/>
              <a:p>
                <a:pPr>
                  <a:defRPr lang="et-EE" sz="900" b="1">
                    <a:latin typeface="News Gothic Condensed BT" pitchFamily="34" charset="0"/>
                  </a:defRPr>
                </a:pPr>
                <a:endParaRPr lang="en-US"/>
              </a:p>
            </c:txPr>
            <c:dLblPos val="b"/>
            <c:showVal val="1"/>
          </c:dLbls>
          <c:cat>
            <c:numRef>
              <c:f>Eksport!$R$5:$U$5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Eksport!$R$11:$U$11</c:f>
              <c:numCache>
                <c:formatCode>0.0</c:formatCode>
                <c:ptCount val="4"/>
                <c:pt idx="0">
                  <c:v>29.875631410399777</c:v>
                </c:pt>
                <c:pt idx="1">
                  <c:v>11.402388700170038</c:v>
                </c:pt>
                <c:pt idx="2">
                  <c:v>10.277302902647994</c:v>
                </c:pt>
                <c:pt idx="3">
                  <c:v>-8.7461767773031589</c:v>
                </c:pt>
              </c:numCache>
            </c:numRef>
          </c:val>
        </c:ser>
        <c:ser>
          <c:idx val="0"/>
          <c:order val="1"/>
          <c:tx>
            <c:v>EASi eksporditoetused (2005)</c:v>
          </c:tx>
          <c:spPr>
            <a:ln w="19050">
              <a:solidFill>
                <a:schemeClr val="accent1">
                  <a:lumMod val="40000"/>
                  <a:lumOff val="60000"/>
                </a:schemeClr>
              </a:solidFill>
              <a:prstDash val="sysDash"/>
            </a:ln>
          </c:spPr>
          <c:marker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accent1">
                    <a:lumMod val="40000"/>
                    <a:lumOff val="60000"/>
                  </a:schemeClr>
                </a:solidFill>
                <a:prstDash val="sysDash"/>
              </a:ln>
            </c:spPr>
          </c:marker>
          <c:dPt>
            <c:idx val="2"/>
            <c:marker>
              <c:spPr>
                <a:solidFill>
                  <a:schemeClr val="accent1">
                    <a:lumMod val="40000"/>
                    <a:lumOff val="60000"/>
                  </a:schemeClr>
                </a:solidFill>
                <a:ln w="19050">
                  <a:solidFill>
                    <a:schemeClr val="accent1">
                      <a:lumMod val="40000"/>
                      <a:lumOff val="60000"/>
                    </a:schemeClr>
                  </a:solidFill>
                  <a:prstDash val="solid"/>
                </a:ln>
              </c:spPr>
            </c:marker>
            <c:spPr>
              <a:ln w="1905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</c:spPr>
          </c:dPt>
          <c:dPt>
            <c:idx val="3"/>
            <c:marker>
              <c:spPr>
                <a:solidFill>
                  <a:schemeClr val="accent1">
                    <a:lumMod val="60000"/>
                    <a:lumOff val="40000"/>
                  </a:schemeClr>
                </a:solidFill>
                <a:ln w="19050">
                  <a:solidFill>
                    <a:schemeClr val="accent1">
                      <a:lumMod val="40000"/>
                      <a:lumOff val="60000"/>
                    </a:schemeClr>
                  </a:solidFill>
                  <a:prstDash val="solid"/>
                </a:ln>
              </c:spPr>
            </c:marker>
            <c:spPr>
              <a:ln w="1905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6.7202795636298902E-3"/>
                  <c:y val="0"/>
                </c:manualLayout>
              </c:layout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sz="900"/>
                      <a:t>19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0"/>
                  <c:y val="1.1140819964349381E-2"/>
                </c:manualLayout>
              </c:layout>
              <c:showVal val="1"/>
            </c:dLbl>
            <c:txPr>
              <a:bodyPr/>
              <a:lstStyle/>
              <a:p>
                <a:pPr>
                  <a:defRPr lang="et-EE" sz="900" b="1">
                    <a:latin typeface="News Gothic Condensed BT" pitchFamily="34" charset="0"/>
                  </a:defRPr>
                </a:pPr>
                <a:endParaRPr lang="en-US"/>
              </a:p>
            </c:txPr>
            <c:showVal val="1"/>
          </c:dLbls>
          <c:cat>
            <c:numRef>
              <c:f>Eksport!$R$5:$U$5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Eksport!$R$49:$U$49</c:f>
              <c:numCache>
                <c:formatCode>0.0</c:formatCode>
                <c:ptCount val="4"/>
                <c:pt idx="0">
                  <c:v>32.715361442449648</c:v>
                </c:pt>
                <c:pt idx="1">
                  <c:v>19.014844708661698</c:v>
                </c:pt>
                <c:pt idx="2">
                  <c:v>19.907980919335987</c:v>
                </c:pt>
                <c:pt idx="3">
                  <c:v>-9.6659823067594068</c:v>
                </c:pt>
              </c:numCache>
            </c:numRef>
          </c:val>
        </c:ser>
        <c:ser>
          <c:idx val="1"/>
          <c:order val="2"/>
          <c:tx>
            <c:v>EASi eksporditoetused (2006)</c:v>
          </c:tx>
          <c:spPr>
            <a:ln w="19050">
              <a:solidFill>
                <a:schemeClr val="tx2">
                  <a:lumMod val="60000"/>
                  <a:lumOff val="40000"/>
                </a:schemeClr>
              </a:solidFill>
              <a:prstDash val="dashDot"/>
            </a:ln>
          </c:spPr>
          <c:marker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tx2">
                    <a:lumMod val="60000"/>
                    <a:lumOff val="40000"/>
                  </a:schemeClr>
                </a:solidFill>
                <a:prstDash val="dashDot"/>
              </a:ln>
            </c:spPr>
          </c:marker>
          <c:dPt>
            <c:idx val="3"/>
            <c:marker>
              <c:spPr>
                <a:solidFill>
                  <a:schemeClr val="tx2">
                    <a:lumMod val="60000"/>
                    <a:lumOff val="40000"/>
                  </a:schemeClr>
                </a:solidFill>
                <a:ln w="19050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</c:spPr>
            </c:marker>
            <c:spPr>
              <a:ln w="19050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3.6855177269862913E-2"/>
                  <c:y val="4.064776411638385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lang="et-EE" sz="900" b="1">
                    <a:latin typeface="News Gothic Condensed BT" pitchFamily="34" charset="0"/>
                  </a:defRPr>
                </a:pPr>
                <a:endParaRPr lang="en-US"/>
              </a:p>
            </c:txPr>
            <c:dLblPos val="t"/>
            <c:showVal val="1"/>
          </c:dLbls>
          <c:cat>
            <c:numRef>
              <c:f>Eksport!$R$5:$U$5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Eksport!$R$87:$U$87</c:f>
              <c:numCache>
                <c:formatCode>0.0</c:formatCode>
                <c:ptCount val="4"/>
                <c:pt idx="0">
                  <c:v>28.668973974139789</c:v>
                </c:pt>
                <c:pt idx="1">
                  <c:v>23.210737488482721</c:v>
                </c:pt>
                <c:pt idx="2">
                  <c:v>27.676915008881831</c:v>
                </c:pt>
                <c:pt idx="3">
                  <c:v>15.50695992458815</c:v>
                </c:pt>
              </c:numCache>
            </c:numRef>
          </c:val>
        </c:ser>
        <c:ser>
          <c:idx val="5"/>
          <c:order val="3"/>
          <c:tx>
            <c:v>EASi eksporditoetused (2007)</c:v>
          </c:tx>
          <c:dPt>
            <c:idx val="2"/>
            <c:marker>
              <c:spPr>
                <a:ln>
                  <a:noFill/>
                </a:ln>
              </c:spPr>
            </c:marker>
            <c:spPr>
              <a:ln>
                <a:noFill/>
              </a:ln>
            </c:spPr>
          </c:dPt>
          <c:cat>
            <c:numRef>
              <c:f>Eksport!$R$5:$U$5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Eksport!$R$126:$U$126</c:f>
              <c:numCache>
                <c:formatCode>0.0</c:formatCode>
                <c:ptCount val="4"/>
                <c:pt idx="0">
                  <c:v>41.711194669832594</c:v>
                </c:pt>
                <c:pt idx="1">
                  <c:v>51.182385252769762</c:v>
                </c:pt>
                <c:pt idx="2">
                  <c:v>17.290038224853632</c:v>
                </c:pt>
                <c:pt idx="3">
                  <c:v>5.5729319022224217</c:v>
                </c:pt>
              </c:numCache>
            </c:numRef>
          </c:val>
        </c:ser>
        <c:ser>
          <c:idx val="4"/>
          <c:order val="4"/>
          <c:tx>
            <c:v>Kõik EASi eksporditoetust saanud (sõltumata toetuse aastast)</c:v>
          </c:tx>
          <c:spPr>
            <a:ln w="19050"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 w="19050">
                <a:solidFill>
                  <a:srgbClr val="C00000"/>
                </a:solidFill>
              </a:ln>
            </c:spPr>
          </c:marker>
          <c:dLbls>
            <c:dLbl>
              <c:idx val="2"/>
              <c:layout>
                <c:manualLayout>
                  <c:x val="-1.0136862638366825E-3"/>
                  <c:y val="5.4534313725490197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lang="et-EE" sz="900" b="1">
                    <a:latin typeface="News Gothic Condensed BT" pitchFamily="34" charset="0"/>
                  </a:defRPr>
                </a:pPr>
                <a:endParaRPr lang="en-US"/>
              </a:p>
            </c:txPr>
            <c:dLblPos val="b"/>
            <c:showVal val="1"/>
          </c:dLbls>
          <c:cat>
            <c:numRef>
              <c:f>Eksport!$R$5:$U$5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Eksport!$R$192:$U$192</c:f>
              <c:numCache>
                <c:formatCode>0.0</c:formatCode>
                <c:ptCount val="4"/>
                <c:pt idx="0">
                  <c:v>24.073520326395627</c:v>
                </c:pt>
                <c:pt idx="1">
                  <c:v>16.091267814907326</c:v>
                </c:pt>
                <c:pt idx="2">
                  <c:v>20.651594443288335</c:v>
                </c:pt>
                <c:pt idx="3">
                  <c:v>4.7136015748699451</c:v>
                </c:pt>
              </c:numCache>
            </c:numRef>
          </c:val>
        </c:ser>
        <c:ser>
          <c:idx val="16"/>
          <c:order val="5"/>
          <c:tx>
            <c:v>Kõik valimi tegevusalade ettevõtted kokku</c:v>
          </c:tx>
          <c:spPr>
            <a:ln w="1905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 w="19050"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2.2400931878766399E-2"/>
                  <c:y val="3.3422459893047866E-2"/>
                </c:manualLayout>
              </c:layout>
              <c:showVal val="1"/>
            </c:dLbl>
            <c:dLbl>
              <c:idx val="1"/>
              <c:delete val="1"/>
            </c:dLbl>
            <c:txPr>
              <a:bodyPr/>
              <a:lstStyle/>
              <a:p>
                <a:pPr>
                  <a:defRPr lang="et-EE" sz="900" b="1">
                    <a:latin typeface="News Gothic Bold Condensed BT" pitchFamily="34" charset="0"/>
                  </a:defRPr>
                </a:pPr>
                <a:endParaRPr lang="en-US"/>
              </a:p>
            </c:txPr>
            <c:showVal val="1"/>
          </c:dLbls>
          <c:cat>
            <c:numRef>
              <c:f>Eksport!$R$5:$U$5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Eksport!$R$360:$U$360</c:f>
              <c:numCache>
                <c:formatCode>0.0</c:formatCode>
                <c:ptCount val="4"/>
                <c:pt idx="0">
                  <c:v>16.820903150336431</c:v>
                </c:pt>
                <c:pt idx="1">
                  <c:v>21.694050011475831</c:v>
                </c:pt>
                <c:pt idx="2">
                  <c:v>8.6895261079327177</c:v>
                </c:pt>
                <c:pt idx="3">
                  <c:v>2.9442278196321015</c:v>
                </c:pt>
              </c:numCache>
            </c:numRef>
          </c:val>
        </c:ser>
        <c:ser>
          <c:idx val="17"/>
          <c:order val="6"/>
          <c:tx>
            <c:v>Kontrollrühm</c:v>
          </c:tx>
          <c:spPr>
            <a:ln w="19050">
              <a:solidFill>
                <a:sysClr val="windowText" lastClr="000000"/>
              </a:solidFill>
            </a:ln>
          </c:spPr>
          <c:marker>
            <c:spPr>
              <a:solidFill>
                <a:schemeClr val="tx1"/>
              </a:solidFill>
              <a:ln w="19050">
                <a:solidFill>
                  <a:sysClr val="windowText" lastClr="000000"/>
                </a:solidFill>
              </a:ln>
            </c:spPr>
          </c:marker>
          <c:dLbls>
            <c:dLbl>
              <c:idx val="1"/>
              <c:layout>
                <c:manualLayout>
                  <c:x val="-3.2374990894109411E-2"/>
                  <c:y val="4.3393493761140933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1.097645662059542E-2"/>
                  <c:y val="4.4006238859181307E-3"/>
                </c:manualLayout>
              </c:layout>
              <c:tx>
                <c:rich>
                  <a:bodyPr/>
                  <a:lstStyle/>
                  <a:p>
                    <a:r>
                      <a:rPr sz="900">
                        <a:latin typeface="News Gothic Condensed BT" pitchFamily="34" charset="0"/>
                      </a:rPr>
                      <a:t>11</a:t>
                    </a:r>
                  </a:p>
                </c:rich>
              </c:tx>
              <c:dLblPos val="r"/>
              <c:showVal val="1"/>
            </c:dLbl>
            <c:txPr>
              <a:bodyPr/>
              <a:lstStyle/>
              <a:p>
                <a:pPr>
                  <a:defRPr lang="et-EE" sz="900" b="1">
                    <a:latin typeface="News Gothic Condensed BT" pitchFamily="34" charset="0"/>
                  </a:defRPr>
                </a:pPr>
                <a:endParaRPr lang="en-US"/>
              </a:p>
            </c:txPr>
            <c:dLblPos val="b"/>
            <c:showVal val="1"/>
          </c:dLbls>
          <c:cat>
            <c:numRef>
              <c:f>Eksport!$R$5:$U$5</c:f>
              <c:numCache>
                <c:formatCode>General</c:formatCode>
                <c:ptCount val="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</c:numCache>
            </c:numRef>
          </c:cat>
          <c:val>
            <c:numRef>
              <c:f>Eksport!$R$371:$U$371</c:f>
              <c:numCache>
                <c:formatCode>0.0</c:formatCode>
                <c:ptCount val="4"/>
                <c:pt idx="0">
                  <c:v>7.3162914718655614</c:v>
                </c:pt>
                <c:pt idx="1">
                  <c:v>17.665261671159989</c:v>
                </c:pt>
                <c:pt idx="2">
                  <c:v>17.776398924121686</c:v>
                </c:pt>
                <c:pt idx="3">
                  <c:v>11.010135448918644</c:v>
                </c:pt>
              </c:numCache>
            </c:numRef>
          </c:val>
        </c:ser>
        <c:marker val="1"/>
        <c:axId val="54415744"/>
        <c:axId val="54417280"/>
      </c:lineChart>
      <c:catAx>
        <c:axId val="54415744"/>
        <c:scaling>
          <c:orientation val="minMax"/>
        </c:scaling>
        <c:axPos val="b"/>
        <c:minorGridlines/>
        <c:numFmt formatCode="General" sourceLinked="1"/>
        <c:majorTickMark val="none"/>
        <c:tickLblPos val="low"/>
        <c:txPr>
          <a:bodyPr/>
          <a:lstStyle/>
          <a:p>
            <a:pPr>
              <a:defRPr lang="et-EE" b="1">
                <a:latin typeface="News Gothic Bold Condensed BT" pitchFamily="34" charset="0"/>
              </a:defRPr>
            </a:pPr>
            <a:endParaRPr lang="en-US"/>
          </a:p>
        </c:txPr>
        <c:crossAx val="54417280"/>
        <c:crosses val="autoZero"/>
        <c:auto val="1"/>
        <c:lblAlgn val="ctr"/>
        <c:lblOffset val="0"/>
      </c:catAx>
      <c:valAx>
        <c:axId val="54417280"/>
        <c:scaling>
          <c:orientation val="minMax"/>
          <c:max val="35"/>
          <c:min val="-10"/>
        </c:scaling>
        <c:axPos val="l"/>
        <c:majorGridlines/>
        <c:minorGridlines/>
        <c:numFmt formatCode="#,##0" sourceLinked="0"/>
        <c:majorTickMark val="none"/>
        <c:tickLblPos val="nextTo"/>
        <c:txPr>
          <a:bodyPr/>
          <a:lstStyle/>
          <a:p>
            <a:pPr>
              <a:defRPr lang="et-EE" sz="900">
                <a:latin typeface="News Gothic Condensed BT" pitchFamily="34" charset="0"/>
              </a:defRPr>
            </a:pPr>
            <a:endParaRPr lang="en-US"/>
          </a:p>
        </c:txPr>
        <c:crossAx val="54415744"/>
        <c:crosses val="autoZero"/>
        <c:crossBetween val="between"/>
        <c:majorUnit val="10"/>
        <c:minorUnit val="5"/>
      </c:valAx>
      <c:spPr>
        <a:solidFill>
          <a:schemeClr val="bg1">
            <a:lumMod val="95000"/>
          </a:schemeClr>
        </a:solidFill>
        <a:ln>
          <a:noFill/>
        </a:ln>
      </c:spPr>
    </c:plotArea>
    <c:legend>
      <c:legendPos val="r"/>
      <c:layout>
        <c:manualLayout>
          <c:xMode val="edge"/>
          <c:yMode val="edge"/>
          <c:x val="1.4109289107531944E-2"/>
          <c:y val="0.77755412701367865"/>
          <c:w val="0.98589075355480404"/>
          <c:h val="0.22244587298632393"/>
        </c:manualLayout>
      </c:layout>
      <c:txPr>
        <a:bodyPr/>
        <a:lstStyle/>
        <a:p>
          <a:pPr>
            <a:defRPr lang="et-EE" sz="900">
              <a:latin typeface="News Gothic Condensed BT" pitchFamily="34" charset="0"/>
            </a:defRPr>
          </a:pPr>
          <a:endParaRPr lang="en-US"/>
        </a:p>
      </c:txPr>
    </c:legend>
    <c:plotVisOnly val="1"/>
    <c:dispBlanksAs val="gap"/>
  </c:chart>
  <c:spPr>
    <a:solidFill>
      <a:schemeClr val="bg1"/>
    </a:solidFill>
    <a:ln>
      <a:solidFill>
        <a:schemeClr val="bg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>
        <c:manualLayout>
          <c:layoutTarget val="inner"/>
          <c:xMode val="edge"/>
          <c:yMode val="edge"/>
          <c:x val="0.28687931057248545"/>
          <c:y val="0.14070964472380434"/>
          <c:w val="0.43420852717613762"/>
          <c:h val="0.74620466389828322"/>
        </c:manualLayout>
      </c:layout>
      <c:radarChart>
        <c:radarStyle val="filled"/>
        <c:ser>
          <c:idx val="1"/>
          <c:order val="0"/>
          <c:tx>
            <c:v>Väike mõju</c:v>
          </c:tx>
          <c:spPr>
            <a:solidFill>
              <a:srgbClr val="E6E6E6"/>
            </a:solidFill>
            <a:ln w="25400">
              <a:noFill/>
            </a:ln>
          </c:spPr>
          <c:dLbls>
            <c:delete val="1"/>
          </c:dLbls>
          <c:cat>
            <c:strRef>
              <c:f>'EAS1'!$J$4:$J$17</c:f>
              <c:strCache>
                <c:ptCount val="14"/>
                <c:pt idx="0">
                  <c:v>Paranenud on toodete ja teenuste kvaliteet</c:v>
                </c:pt>
                <c:pt idx="1">
                  <c:v>Paranenud on turupositsioon </c:v>
                </c:pt>
                <c:pt idx="2">
                  <c:v>Kulud on vähenenud</c:v>
                </c:pt>
                <c:pt idx="3">
                  <c:v>Tootlikkus on kasvanud</c:v>
                </c:pt>
                <c:pt idx="4">
                  <c:v>Paranenud on ettevõtte juhtimine ja töökorraldus</c:v>
                </c:pt>
                <c:pt idx="5">
                  <c:v>Paranenud on toodete turustamine</c:v>
                </c:pt>
                <c:pt idx="6">
                  <c:v>Töökohtade arv on suurenenud (pole vähenenud) </c:v>
                </c:pt>
                <c:pt idx="7">
                  <c:v>Lisandunud on uusi arendusprojekte </c:v>
                </c:pt>
                <c:pt idx="8">
                  <c:v>Arendatud  on uusi tehnoloogiaid</c:v>
                </c:pt>
                <c:pt idx="9">
                  <c:v>Eksport on kasvanud (pole vähenenud)</c:v>
                </c:pt>
                <c:pt idx="10">
                  <c:v>Tõusnud on töötajate oskuste tase </c:v>
                </c:pt>
                <c:pt idx="11">
                  <c:v>Rahaprobleemid on leevenenud</c:v>
                </c:pt>
                <c:pt idx="12">
                  <c:v>Paranenud on  koostöö teiste ettevõtete, avaliku sektori, T&amp;A asutustega</c:v>
                </c:pt>
                <c:pt idx="13">
                  <c:v>Ettevõtte strateegia on oluliselt muutunud </c:v>
                </c:pt>
              </c:strCache>
            </c:strRef>
          </c:cat>
          <c:val>
            <c:numRef>
              <c:f>EAS3a!$M$5:$M$18</c:f>
              <c:numCache>
                <c:formatCode>0.0</c:formatCode>
                <c:ptCount val="14"/>
                <c:pt idx="0">
                  <c:v>67.81609195402298</c:v>
                </c:pt>
                <c:pt idx="1">
                  <c:v>62.068965517241374</c:v>
                </c:pt>
                <c:pt idx="2">
                  <c:v>39.080459770114942</c:v>
                </c:pt>
                <c:pt idx="3">
                  <c:v>47.674418604651166</c:v>
                </c:pt>
                <c:pt idx="4">
                  <c:v>44.047619047619044</c:v>
                </c:pt>
                <c:pt idx="5">
                  <c:v>55.813953488371993</c:v>
                </c:pt>
                <c:pt idx="6">
                  <c:v>52.873563218390807</c:v>
                </c:pt>
                <c:pt idx="7">
                  <c:v>73.033707865168509</c:v>
                </c:pt>
                <c:pt idx="8">
                  <c:v>75</c:v>
                </c:pt>
                <c:pt idx="9">
                  <c:v>47.058823529411754</c:v>
                </c:pt>
                <c:pt idx="10">
                  <c:v>71.910112359550553</c:v>
                </c:pt>
                <c:pt idx="11">
                  <c:v>50.561797752808992</c:v>
                </c:pt>
                <c:pt idx="12">
                  <c:v>65.11627906976787</c:v>
                </c:pt>
                <c:pt idx="13">
                  <c:v>48.837209302325576</c:v>
                </c:pt>
              </c:numCache>
            </c:numRef>
          </c:val>
        </c:ser>
        <c:ser>
          <c:idx val="0"/>
          <c:order val="1"/>
          <c:tx>
            <c:v>Oluline mõju</c:v>
          </c:tx>
          <c:spPr>
            <a:solidFill>
              <a:srgbClr val="0000FF"/>
            </a:solidFill>
          </c:spPr>
          <c:dLbls>
            <c:dLbl>
              <c:idx val="0"/>
              <c:layout>
                <c:manualLayout>
                  <c:x val="1.3227513227513714E-2"/>
                  <c:y val="5.0761421319799584E-2"/>
                </c:manualLayout>
              </c:layout>
              <c:showVal val="1"/>
            </c:dLbl>
            <c:dLbl>
              <c:idx val="1"/>
              <c:layout>
                <c:manualLayout>
                  <c:x val="-1.5432098765432401E-2"/>
                  <c:y val="5.0761421319799584E-2"/>
                </c:manualLayout>
              </c:layout>
              <c:showVal val="1"/>
            </c:dLbl>
            <c:dLbl>
              <c:idx val="2"/>
              <c:layout>
                <c:manualLayout>
                  <c:x val="-1.9841269841270534E-2"/>
                  <c:y val="3.0456852791878191E-2"/>
                </c:manualLayout>
              </c:layout>
              <c:tx>
                <c:rich>
                  <a:bodyPr/>
                  <a:lstStyle/>
                  <a:p>
                    <a:r>
                      <a:t>23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2.4250440917107582E-2"/>
                  <c:y val="1.692047377326647E-2"/>
                </c:manualLayout>
              </c:layout>
              <c:showVal val="1"/>
            </c:dLbl>
            <c:dLbl>
              <c:idx val="4"/>
              <c:layout>
                <c:manualLayout>
                  <c:x val="-3.0864197530864296E-2"/>
                  <c:y val="-6.7681895093061988E-3"/>
                </c:manualLayout>
              </c:layout>
              <c:tx>
                <c:rich>
                  <a:bodyPr/>
                  <a:lstStyle/>
                  <a:p>
                    <a:r>
                      <a:t>25</a:t>
                    </a:r>
                  </a:p>
                </c:rich>
              </c:tx>
              <c:showVal val="1"/>
            </c:dLbl>
            <c:dLbl>
              <c:idx val="5"/>
              <c:layout>
                <c:manualLayout>
                  <c:x val="-1.9841269841270534E-2"/>
                  <c:y val="-3.3840947546531455E-2"/>
                </c:manualLayout>
              </c:layout>
              <c:showVal val="1"/>
            </c:dLbl>
            <c:dLbl>
              <c:idx val="6"/>
              <c:layout>
                <c:manualLayout>
                  <c:x val="-8.8183421516754845E-3"/>
                  <c:y val="-4.3993231810494152E-2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-5.7529610829104114E-2"/>
                </c:manualLayout>
              </c:layout>
              <c:showVal val="1"/>
            </c:dLbl>
            <c:dLbl>
              <c:idx val="8"/>
              <c:layout>
                <c:manualLayout>
                  <c:x val="1.5432098765432401E-2"/>
                  <c:y val="-7.4450084602368904E-2"/>
                </c:manualLayout>
              </c:layout>
              <c:showVal val="1"/>
            </c:dLbl>
            <c:dLbl>
              <c:idx val="10"/>
              <c:layout>
                <c:manualLayout>
                  <c:x val="4.1887125220458545E-2"/>
                  <c:y val="-6.7681895093062603E-3"/>
                </c:manualLayout>
              </c:layout>
              <c:showVal val="1"/>
            </c:dLbl>
            <c:dLbl>
              <c:idx val="11"/>
              <c:layout>
                <c:manualLayout>
                  <c:x val="3.5273368606703784E-2"/>
                  <c:y val="0"/>
                </c:manualLayout>
              </c:layout>
              <c:showVal val="1"/>
            </c:dLbl>
            <c:dLbl>
              <c:idx val="12"/>
              <c:layout>
                <c:manualLayout>
                  <c:x val="2.8659611992945332E-2"/>
                  <c:y val="3.0456852791878191E-2"/>
                </c:manualLayout>
              </c:layout>
              <c:showVal val="1"/>
            </c:dLbl>
            <c:txPr>
              <a:bodyPr/>
              <a:lstStyle/>
              <a:p>
                <a:pPr>
                  <a:defRPr lang="et-EE"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'EAS1'!$J$4:$J$17</c:f>
              <c:strCache>
                <c:ptCount val="14"/>
                <c:pt idx="0">
                  <c:v>Paranenud on toodete ja teenuste kvaliteet</c:v>
                </c:pt>
                <c:pt idx="1">
                  <c:v>Paranenud on turupositsioon </c:v>
                </c:pt>
                <c:pt idx="2">
                  <c:v>Kulud on vähenenud</c:v>
                </c:pt>
                <c:pt idx="3">
                  <c:v>Tootlikkus on kasvanud</c:v>
                </c:pt>
                <c:pt idx="4">
                  <c:v>Paranenud on ettevõtte juhtimine ja töökorraldus</c:v>
                </c:pt>
                <c:pt idx="5">
                  <c:v>Paranenud on toodete turustamine</c:v>
                </c:pt>
                <c:pt idx="6">
                  <c:v>Töökohtade arv on suurenenud (pole vähenenud) </c:v>
                </c:pt>
                <c:pt idx="7">
                  <c:v>Lisandunud on uusi arendusprojekte </c:v>
                </c:pt>
                <c:pt idx="8">
                  <c:v>Arendatud  on uusi tehnoloogiaid</c:v>
                </c:pt>
                <c:pt idx="9">
                  <c:v>Eksport on kasvanud (pole vähenenud)</c:v>
                </c:pt>
                <c:pt idx="10">
                  <c:v>Tõusnud on töötajate oskuste tase </c:v>
                </c:pt>
                <c:pt idx="11">
                  <c:v>Rahaprobleemid on leevenenud</c:v>
                </c:pt>
                <c:pt idx="12">
                  <c:v>Paranenud on  koostöö teiste ettevõtete, avaliku sektori, T&amp;A asutustega</c:v>
                </c:pt>
                <c:pt idx="13">
                  <c:v>Ettevõtte strateegia on oluliselt muutunud </c:v>
                </c:pt>
              </c:strCache>
            </c:strRef>
          </c:cat>
          <c:val>
            <c:numRef>
              <c:f>EAS3a!$K$5:$K$18</c:f>
              <c:numCache>
                <c:formatCode>0.0</c:formatCode>
                <c:ptCount val="14"/>
                <c:pt idx="0">
                  <c:v>43.678160919540232</c:v>
                </c:pt>
                <c:pt idx="1">
                  <c:v>40.229885057471265</c:v>
                </c:pt>
                <c:pt idx="2">
                  <c:v>22.988505747126283</c:v>
                </c:pt>
                <c:pt idx="3">
                  <c:v>22.093023255813929</c:v>
                </c:pt>
                <c:pt idx="4">
                  <c:v>25</c:v>
                </c:pt>
                <c:pt idx="5">
                  <c:v>29.069767441860463</c:v>
                </c:pt>
                <c:pt idx="6">
                  <c:v>32.183908045977013</c:v>
                </c:pt>
                <c:pt idx="7">
                  <c:v>55.056179775280896</c:v>
                </c:pt>
                <c:pt idx="8">
                  <c:v>59.090909090909292</c:v>
                </c:pt>
                <c:pt idx="9">
                  <c:v>28.235294117647058</c:v>
                </c:pt>
                <c:pt idx="10">
                  <c:v>56.179775280899108</c:v>
                </c:pt>
                <c:pt idx="11">
                  <c:v>38.202247191011224</c:v>
                </c:pt>
                <c:pt idx="12">
                  <c:v>51.162790697674417</c:v>
                </c:pt>
                <c:pt idx="13">
                  <c:v>26.744186046511629</c:v>
                </c:pt>
              </c:numCache>
            </c:numRef>
          </c:val>
        </c:ser>
        <c:dLbls>
          <c:showVal val="1"/>
        </c:dLbls>
        <c:axId val="54492160"/>
        <c:axId val="54502144"/>
      </c:radarChart>
      <c:catAx>
        <c:axId val="54492160"/>
        <c:scaling>
          <c:orientation val="minMax"/>
        </c:scaling>
        <c:axPos val="b"/>
        <c:majorGridlines/>
        <c:numFmt formatCode="General" sourceLinked="1"/>
        <c:tickLblPos val="nextTo"/>
        <c:txPr>
          <a:bodyPr rot="0"/>
          <a:lstStyle/>
          <a:p>
            <a:pPr>
              <a:defRPr lang="et-EE" sz="900" b="0" i="0" baseline="0">
                <a:latin typeface="News Gothic Bold Condensed BT" pitchFamily="34" charset="0"/>
              </a:defRPr>
            </a:pPr>
            <a:endParaRPr lang="en-US"/>
          </a:p>
        </c:txPr>
        <c:crossAx val="54502144"/>
        <c:crosses val="autoZero"/>
        <c:lblAlgn val="ctr"/>
        <c:lblOffset val="100"/>
      </c:catAx>
      <c:valAx>
        <c:axId val="54502144"/>
        <c:scaling>
          <c:orientation val="minMax"/>
          <c:max val="100"/>
        </c:scaling>
        <c:axPos val="l"/>
        <c:majorGridlines>
          <c:spPr>
            <a:ln>
              <a:solidFill>
                <a:schemeClr val="accent1"/>
              </a:solidFill>
            </a:ln>
          </c:spPr>
        </c:majorGridlines>
        <c:min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inorGridlines>
        <c:numFmt formatCode="General" sourceLinked="0"/>
        <c:majorTickMark val="none"/>
        <c:tickLblPos val="nextTo"/>
        <c:txPr>
          <a:bodyPr/>
          <a:lstStyle/>
          <a:p>
            <a:pPr>
              <a:defRPr lang="et-EE" sz="800" baseline="0">
                <a:solidFill>
                  <a:schemeClr val="tx1"/>
                </a:solidFill>
              </a:defRPr>
            </a:pPr>
            <a:endParaRPr lang="en-US"/>
          </a:p>
        </c:txPr>
        <c:crossAx val="54492160"/>
        <c:crosses val="autoZero"/>
        <c:crossBetween val="between"/>
        <c:majorUnit val="10"/>
      </c:valAx>
    </c:plotArea>
    <c:legend>
      <c:legendPos val="t"/>
      <c:layout>
        <c:manualLayout>
          <c:xMode val="edge"/>
          <c:yMode val="edge"/>
          <c:x val="0.63031161709883898"/>
          <c:y val="0.92865793983953904"/>
          <c:w val="0.28504280289215561"/>
          <c:h val="6.8306051648907434E-2"/>
        </c:manualLayout>
      </c:layout>
      <c:txPr>
        <a:bodyPr/>
        <a:lstStyle/>
        <a:p>
          <a:pPr>
            <a:defRPr lang="et-EE">
              <a:latin typeface="News Gothic Extra Condensed BT" pitchFamily="34" charset="0"/>
            </a:defRPr>
          </a:pPr>
          <a:endParaRPr lang="en-US"/>
        </a:p>
      </c:txPr>
    </c:legend>
    <c:plotVisOnly val="1"/>
    <c:dispBlanksAs val="gap"/>
  </c:chart>
  <c:spPr>
    <a:solidFill>
      <a:schemeClr val="bg1"/>
    </a:solidFill>
    <a:ln>
      <a:solidFill>
        <a:schemeClr val="bg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26701751909691"/>
          <c:y val="2.1723356009070296E-2"/>
          <c:w val="0.871086735156825"/>
          <c:h val="0.78781616583638681"/>
        </c:manualLayout>
      </c:layout>
      <c:lineChart>
        <c:grouping val="standard"/>
        <c:ser>
          <c:idx val="0"/>
          <c:order val="0"/>
          <c:tx>
            <c:v>EASi eksporditoetused</c:v>
          </c:tx>
          <c:spPr>
            <a:ln w="19050"/>
          </c:spPr>
          <c:marker>
            <c:spPr>
              <a:ln w="19050"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sz="900"/>
                      <a:t>326 639</a:t>
                    </a:r>
                  </a:p>
                </c:rich>
              </c:tx>
              <c:dLblPos val="t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sz="900"/>
                      <a:t>435 333</a:t>
                    </a:r>
                  </a:p>
                </c:rich>
              </c:tx>
              <c:dLblPos val="t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sz="900"/>
                      <a:t>745 229</a:t>
                    </a:r>
                  </a:p>
                </c:rich>
              </c:tx>
              <c:dLblPos val="t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sz="900"/>
                      <a:t>556 882</a:t>
                    </a:r>
                  </a:p>
                </c:rich>
              </c:tx>
              <c:dLblPos val="t"/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sz="900"/>
                      <a:t>638 722</a:t>
                    </a:r>
                  </a:p>
                </c:rich>
              </c:tx>
              <c:dLblPos val="t"/>
              <c:showVal val="1"/>
            </c:dLbl>
            <c:txPr>
              <a:bodyPr/>
              <a:lstStyle/>
              <a:p>
                <a:pPr>
                  <a:defRPr lang="et-EE" sz="900" b="1">
                    <a:latin typeface="News Gothic Condensed BT" pitchFamily="34" charset="0"/>
                  </a:defRPr>
                </a:pPr>
                <a:endParaRPr lang="en-US"/>
              </a:p>
            </c:txPr>
            <c:dLblPos val="t"/>
            <c:showVal val="1"/>
          </c:dLbls>
          <c:cat>
            <c:numRef>
              <c:f>Müügitulu!$X$5:$AB$5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Areng!$X$192:$AB$192</c:f>
              <c:numCache>
                <c:formatCode>0</c:formatCode>
                <c:ptCount val="5"/>
                <c:pt idx="0">
                  <c:v>326638.88888888853</c:v>
                </c:pt>
                <c:pt idx="1">
                  <c:v>435333.33333333547</c:v>
                </c:pt>
                <c:pt idx="2">
                  <c:v>745229.16666666744</c:v>
                </c:pt>
                <c:pt idx="3">
                  <c:v>556881.9444444445</c:v>
                </c:pt>
                <c:pt idx="4">
                  <c:v>638722.22222222225</c:v>
                </c:pt>
              </c:numCache>
            </c:numRef>
          </c:val>
        </c:ser>
        <c:ser>
          <c:idx val="1"/>
          <c:order val="1"/>
          <c:tx>
            <c:v>EASi arendustoetused</c:v>
          </c:tx>
          <c:spPr>
            <a:ln w="1905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 w="19050">
                <a:solidFill>
                  <a:srgbClr val="FF0000"/>
                </a:solidFill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t>1 518 250</a:t>
                    </a:r>
                  </a:p>
                </c:rich>
              </c:tx>
              <c:dLblPos val="l"/>
              <c:showVal val="1"/>
            </c:dLbl>
            <c:dLbl>
              <c:idx val="1"/>
              <c:layout>
                <c:manualLayout>
                  <c:x val="0"/>
                  <c:y val="-1.2176560121765599E-2"/>
                </c:manualLayout>
              </c:layout>
              <c:tx>
                <c:rich>
                  <a:bodyPr/>
                  <a:lstStyle/>
                  <a:p>
                    <a:r>
                      <a:t>2 020 500</a:t>
                    </a:r>
                  </a:p>
                </c:rich>
              </c:tx>
              <c:dLblPos val="r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t>3 204 083</a:t>
                    </a:r>
                  </a:p>
                </c:rich>
              </c:tx>
              <c:dLblPos val="l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t>2 690 188</a:t>
                    </a:r>
                  </a:p>
                </c:rich>
              </c:tx>
              <c:dLblPos val="l"/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t>2 898 542</a:t>
                    </a:r>
                  </a:p>
                </c:rich>
              </c:tx>
              <c:dLblPos val="l"/>
              <c:showVal val="1"/>
            </c:dLbl>
            <c:txPr>
              <a:bodyPr/>
              <a:lstStyle/>
              <a:p>
                <a:pPr>
                  <a:defRPr lang="et-EE" sz="900" b="1">
                    <a:latin typeface="News Gothic Condensed BT" pitchFamily="34" charset="0"/>
                  </a:defRPr>
                </a:pPr>
                <a:endParaRPr lang="en-US"/>
              </a:p>
            </c:txPr>
            <c:dLblPos val="l"/>
            <c:showVal val="1"/>
          </c:dLbls>
          <c:cat>
            <c:numRef>
              <c:f>Müügitulu!$X$5:$AB$5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Areng!$X$202:$AB$202</c:f>
              <c:numCache>
                <c:formatCode>0</c:formatCode>
                <c:ptCount val="5"/>
                <c:pt idx="0">
                  <c:v>1518250</c:v>
                </c:pt>
                <c:pt idx="1">
                  <c:v>2020500</c:v>
                </c:pt>
                <c:pt idx="2">
                  <c:v>3204083.3333333153</c:v>
                </c:pt>
                <c:pt idx="3">
                  <c:v>2690187.5</c:v>
                </c:pt>
                <c:pt idx="4">
                  <c:v>2898541.6666666665</c:v>
                </c:pt>
              </c:numCache>
            </c:numRef>
          </c:val>
        </c:ser>
        <c:ser>
          <c:idx val="2"/>
          <c:order val="2"/>
          <c:tx>
            <c:v>EASi tootlikkuse suurendamise toetused</c:v>
          </c:tx>
          <c:spPr>
            <a:ln w="19050"/>
          </c:spPr>
          <c:marker>
            <c:spPr>
              <a:ln w="19050"/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192</a:t>
                    </a:r>
                    <a:r>
                      <a:rPr lang="et-EE"/>
                      <a:t> </a:t>
                    </a:r>
                    <a:r>
                      <a:rPr lang="en-US"/>
                      <a:t>640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374</a:t>
                    </a:r>
                    <a:r>
                      <a:rPr lang="et-EE"/>
                      <a:t> </a:t>
                    </a:r>
                    <a:r>
                      <a:rPr lang="en-US"/>
                      <a:t>370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322</a:t>
                    </a:r>
                    <a:r>
                      <a:rPr lang="et-EE"/>
                      <a:t> </a:t>
                    </a:r>
                    <a:r>
                      <a:rPr lang="en-US"/>
                      <a:t>860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351</a:t>
                    </a:r>
                    <a:r>
                      <a:rPr lang="et-EE"/>
                      <a:t> </a:t>
                    </a:r>
                    <a:r>
                      <a:rPr lang="en-US"/>
                      <a:t>722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900" b="1">
                    <a:latin typeface="News Gothic Condensed BT" pitchFamily="34" charset="0"/>
                  </a:defRPr>
                </a:pPr>
                <a:endParaRPr lang="en-US"/>
              </a:p>
            </c:txPr>
            <c:showVal val="1"/>
          </c:dLbls>
          <c:cat>
            <c:numRef>
              <c:f>Müügitulu!$X$5:$AB$5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Areng!$X$213:$AB$213</c:f>
              <c:numCache>
                <c:formatCode>0</c:formatCode>
                <c:ptCount val="5"/>
                <c:pt idx="0">
                  <c:v>192640.41604754829</c:v>
                </c:pt>
                <c:pt idx="1">
                  <c:v>284325.40861812822</c:v>
                </c:pt>
                <c:pt idx="2">
                  <c:v>374369.98514115898</c:v>
                </c:pt>
                <c:pt idx="3">
                  <c:v>322860.32689450053</c:v>
                </c:pt>
                <c:pt idx="4">
                  <c:v>351722.13967310783</c:v>
                </c:pt>
              </c:numCache>
            </c:numRef>
          </c:val>
        </c:ser>
        <c:ser>
          <c:idx val="3"/>
          <c:order val="3"/>
          <c:tx>
            <c:v>Kontrollrühm</c:v>
          </c:tx>
          <c:cat>
            <c:numRef>
              <c:f>Müügitulu!$X$5:$AB$5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Areng!$X$371:$AB$371</c:f>
              <c:numCache>
                <c:formatCode>0</c:formatCode>
                <c:ptCount val="5"/>
                <c:pt idx="0">
                  <c:v>162745.34161490668</c:v>
                </c:pt>
                <c:pt idx="1">
                  <c:v>154257.76397515638</c:v>
                </c:pt>
                <c:pt idx="2">
                  <c:v>188704.96894409938</c:v>
                </c:pt>
                <c:pt idx="3">
                  <c:v>201940.99378881988</c:v>
                </c:pt>
                <c:pt idx="4">
                  <c:v>190177.01863354028</c:v>
                </c:pt>
              </c:numCache>
            </c:numRef>
          </c:val>
        </c:ser>
        <c:ser>
          <c:idx val="4"/>
          <c:order val="4"/>
          <c:tx>
            <c:v>Kõigi ettevõtete andmed Riigikontrolli valimi tegevusalades</c:v>
          </c:tx>
          <c:spPr>
            <a:ln w="19050">
              <a:solidFill>
                <a:srgbClr val="F79646">
                  <a:lumMod val="75000"/>
                </a:srgbClr>
              </a:solidFill>
            </a:ln>
          </c:spPr>
          <c:marker>
            <c:spPr>
              <a:solidFill>
                <a:srgbClr val="C00000"/>
              </a:solidFill>
              <a:ln w="19050">
                <a:solidFill>
                  <a:srgbClr val="F79646">
                    <a:lumMod val="75000"/>
                  </a:srgbClr>
                </a:solidFill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t>90</a:t>
                    </a:r>
                    <a:r>
                      <a:rPr lang="et-EE"/>
                      <a:t> </a:t>
                    </a:r>
                    <a:r>
                      <a:t>151</a:t>
                    </a:r>
                  </a:p>
                </c:rich>
              </c:tx>
              <c:dLblPos val="l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t>115</a:t>
                    </a:r>
                    <a:r>
                      <a:rPr lang="et-EE"/>
                      <a:t> </a:t>
                    </a:r>
                    <a:r>
                      <a:t>501</a:t>
                    </a:r>
                  </a:p>
                </c:rich>
              </c:tx>
              <c:dLblPos val="l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t>152</a:t>
                    </a:r>
                    <a:r>
                      <a:rPr lang="et-EE"/>
                      <a:t> </a:t>
                    </a:r>
                    <a:r>
                      <a:t>207</a:t>
                    </a:r>
                  </a:p>
                </c:rich>
              </c:tx>
              <c:dLblPos val="l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t>146</a:t>
                    </a:r>
                    <a:r>
                      <a:rPr lang="et-EE"/>
                      <a:t> </a:t>
                    </a:r>
                    <a:r>
                      <a:t>646</a:t>
                    </a:r>
                  </a:p>
                </c:rich>
              </c:tx>
              <c:dLblPos val="l"/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t>157</a:t>
                    </a:r>
                    <a:r>
                      <a:rPr lang="et-EE"/>
                      <a:t> </a:t>
                    </a:r>
                    <a:r>
                      <a:t>496</a:t>
                    </a:r>
                  </a:p>
                </c:rich>
              </c:tx>
              <c:dLblPos val="l"/>
              <c:showVal val="1"/>
            </c:dLbl>
            <c:txPr>
              <a:bodyPr/>
              <a:lstStyle/>
              <a:p>
                <a:pPr>
                  <a:defRPr lang="en-US" sz="900" b="1">
                    <a:latin typeface="News Gothic Condensed BT" pitchFamily="34" charset="0"/>
                  </a:defRPr>
                </a:pPr>
                <a:endParaRPr lang="en-US"/>
              </a:p>
            </c:txPr>
            <c:dLblPos val="l"/>
            <c:showVal val="1"/>
          </c:dLbls>
          <c:cat>
            <c:numRef>
              <c:f>Müügitulu!$X$5:$AB$5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Areng!$X$360:$AB$360</c:f>
              <c:numCache>
                <c:formatCode>0</c:formatCode>
                <c:ptCount val="5"/>
                <c:pt idx="0">
                  <c:v>90151.301115242022</c:v>
                </c:pt>
                <c:pt idx="1">
                  <c:v>115501.48698884757</c:v>
                </c:pt>
                <c:pt idx="2">
                  <c:v>152206.69144981413</c:v>
                </c:pt>
                <c:pt idx="3">
                  <c:v>146646.46840148699</c:v>
                </c:pt>
                <c:pt idx="4">
                  <c:v>157496.28252788103</c:v>
                </c:pt>
              </c:numCache>
            </c:numRef>
          </c:val>
        </c:ser>
        <c:marker val="1"/>
        <c:axId val="54793728"/>
        <c:axId val="54795264"/>
      </c:lineChart>
      <c:catAx>
        <c:axId val="54793728"/>
        <c:scaling>
          <c:orientation val="minMax"/>
        </c:scaling>
        <c:axPos val="b"/>
        <c:minorGridlines/>
        <c:numFmt formatCode="General" sourceLinked="1"/>
        <c:majorTickMark val="none"/>
        <c:tickLblPos val="low"/>
        <c:txPr>
          <a:bodyPr/>
          <a:lstStyle/>
          <a:p>
            <a:pPr>
              <a:defRPr lang="et-EE" b="1"/>
            </a:pPr>
            <a:endParaRPr lang="en-US"/>
          </a:p>
        </c:txPr>
        <c:crossAx val="54795264"/>
        <c:crosses val="autoZero"/>
        <c:auto val="1"/>
        <c:lblAlgn val="ctr"/>
        <c:lblOffset val="0"/>
      </c:catAx>
      <c:valAx>
        <c:axId val="54795264"/>
        <c:scaling>
          <c:orientation val="minMax"/>
        </c:scaling>
        <c:axPos val="l"/>
        <c:majorGridlines/>
        <c:minorGridlines>
          <c:spPr>
            <a:ln>
              <a:solidFill>
                <a:srgbClr val="FFFFFF">
                  <a:lumMod val="95000"/>
                </a:srgbClr>
              </a:solidFill>
            </a:ln>
          </c:spPr>
        </c:minorGridlines>
        <c:numFmt formatCode="#,##0" sourceLinked="0"/>
        <c:majorTickMark val="none"/>
        <c:tickLblPos val="nextTo"/>
        <c:txPr>
          <a:bodyPr/>
          <a:lstStyle/>
          <a:p>
            <a:pPr>
              <a:defRPr lang="et-EE" sz="900">
                <a:latin typeface="News Gothic Condensed BT" pitchFamily="34" charset="0"/>
              </a:defRPr>
            </a:pPr>
            <a:endParaRPr lang="en-US"/>
          </a:p>
        </c:txPr>
        <c:crossAx val="54793728"/>
        <c:crosses val="autoZero"/>
        <c:crossBetween val="between"/>
        <c:minorUnit val="5"/>
      </c:valAx>
      <c:spPr>
        <a:solidFill>
          <a:srgbClr val="E6E6E6"/>
        </a:solidFill>
      </c:spPr>
    </c:plotArea>
    <c:legend>
      <c:legendPos val="r"/>
      <c:layout>
        <c:manualLayout>
          <c:xMode val="edge"/>
          <c:yMode val="edge"/>
          <c:x val="0"/>
          <c:y val="0.87675831023916306"/>
          <c:w val="1"/>
          <c:h val="0.12315077933694148"/>
        </c:manualLayout>
      </c:layout>
      <c:txPr>
        <a:bodyPr/>
        <a:lstStyle/>
        <a:p>
          <a:pPr>
            <a:defRPr lang="et-EE" sz="900">
              <a:latin typeface="News Gothic Condensed BT" pitchFamily="34" charset="0"/>
            </a:defRPr>
          </a:pPr>
          <a:endParaRPr lang="en-US"/>
        </a:p>
      </c:txPr>
    </c:legend>
    <c:plotVisOnly val="1"/>
    <c:dispBlanksAs val="gap"/>
  </c:chart>
  <c:spPr>
    <a:solidFill>
      <a:sysClr val="window" lastClr="FFFFFF"/>
    </a:solidFill>
    <a:ln>
      <a:solidFill>
        <a:sysClr val="window" lastClr="FFFFFF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0.69597</cdr:x>
      <cdr:y>0.3802</cdr:y>
    </cdr:from>
    <cdr:to>
      <cdr:x>0.9048</cdr:x>
      <cdr:y>0.43669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4752528" y="1656184"/>
          <a:ext cx="1426017" cy="24607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0.09491</cdr:x>
      <cdr:y>0.66959</cdr:y>
    </cdr:from>
    <cdr:to>
      <cdr:x>0.35013</cdr:x>
      <cdr:y>0.72733</cdr:y>
    </cdr:to>
    <cdr:sp macro="" textlink="">
      <cdr:nvSpPr>
        <cdr:cNvPr id="3" name="Rounded Rectangle 2"/>
        <cdr:cNvSpPr/>
      </cdr:nvSpPr>
      <cdr:spPr>
        <a:xfrm xmlns:a="http://schemas.openxmlformats.org/drawingml/2006/main">
          <a:off x="648072" y="2916818"/>
          <a:ext cx="1742828" cy="251534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0.3673</cdr:x>
      <cdr:y>0.09918</cdr:y>
    </cdr:from>
    <cdr:to>
      <cdr:x>0.63653</cdr:x>
      <cdr:y>0.1597</cdr:y>
    </cdr:to>
    <cdr:sp macro="" textlink="">
      <cdr:nvSpPr>
        <cdr:cNvPr id="4" name="Rounded Rectangle 3"/>
        <cdr:cNvSpPr/>
      </cdr:nvSpPr>
      <cdr:spPr>
        <a:xfrm xmlns:a="http://schemas.openxmlformats.org/drawingml/2006/main">
          <a:off x="2508147" y="432048"/>
          <a:ext cx="1838466" cy="26362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2700" cap="flat" cmpd="sng" algn="ctr">
          <a:solidFill>
            <a:srgbClr val="FF0000"/>
          </a:solidFill>
          <a:prstDash val="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0.07382</cdr:x>
      <cdr:y>0.52897</cdr:y>
    </cdr:from>
    <cdr:to>
      <cdr:x>0.30581</cdr:x>
      <cdr:y>0.59509</cdr:y>
    </cdr:to>
    <cdr:sp macro="" textlink="">
      <cdr:nvSpPr>
        <cdr:cNvPr id="5" name="Rounded Rectangle 4"/>
        <cdr:cNvSpPr/>
      </cdr:nvSpPr>
      <cdr:spPr>
        <a:xfrm xmlns:a="http://schemas.openxmlformats.org/drawingml/2006/main">
          <a:off x="568772" y="2552035"/>
          <a:ext cx="1787450" cy="31899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2700" cap="flat" cmpd="sng" algn="ctr">
          <a:solidFill>
            <a:srgbClr val="FF0000"/>
          </a:solidFill>
          <a:prstDash val="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0.18981</cdr:x>
      <cdr:y>0.76039</cdr:y>
    </cdr:from>
    <cdr:to>
      <cdr:x>0.4218</cdr:x>
      <cdr:y>0.82651</cdr:y>
    </cdr:to>
    <cdr:sp macro="" textlink="">
      <cdr:nvSpPr>
        <cdr:cNvPr id="6" name="Rounded Rectangle 5"/>
        <cdr:cNvSpPr/>
      </cdr:nvSpPr>
      <cdr:spPr>
        <a:xfrm xmlns:a="http://schemas.openxmlformats.org/drawingml/2006/main">
          <a:off x="1296144" y="3312368"/>
          <a:ext cx="1584176" cy="288031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2700" cap="flat" cmpd="sng" algn="ctr">
          <a:solidFill>
            <a:srgbClr val="FF0000"/>
          </a:solidFill>
          <a:prstDash val="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0.69597</cdr:x>
      <cdr:y>0.51244</cdr:y>
    </cdr:from>
    <cdr:to>
      <cdr:x>0.97196</cdr:x>
      <cdr:y>0.59509</cdr:y>
    </cdr:to>
    <cdr:sp macro="" textlink="">
      <cdr:nvSpPr>
        <cdr:cNvPr id="7" name="Rounded Rectangle 6"/>
        <cdr:cNvSpPr/>
      </cdr:nvSpPr>
      <cdr:spPr>
        <a:xfrm xmlns:a="http://schemas.openxmlformats.org/drawingml/2006/main">
          <a:off x="5362349" y="2472285"/>
          <a:ext cx="2126483" cy="39874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2700" cap="flat" cmpd="sng" algn="ctr">
          <a:solidFill>
            <a:srgbClr val="FF0000"/>
          </a:solidFill>
          <a:prstDash val="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0.21127</cdr:x>
      <cdr:y>0.07246</cdr:y>
    </cdr:from>
    <cdr:to>
      <cdr:x>0.84508</cdr:x>
      <cdr:y>0.21859</cdr:y>
    </cdr:to>
    <cdr:sp macro="" textlink="">
      <cdr:nvSpPr>
        <cdr:cNvPr id="2" name="Title 1"/>
        <cdr:cNvSpPr txBox="1">
          <a:spLocks xmlns:a="http://schemas.openxmlformats.org/drawingml/2006/main"/>
        </cdr:cNvSpPr>
      </cdr:nvSpPr>
      <cdr:spPr bwMode="auto">
        <a:xfrm xmlns:a="http://schemas.openxmlformats.org/drawingml/2006/main">
          <a:off x="1071571" y="357190"/>
          <a:ext cx="3214727" cy="72030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Times New Roman" charset="0"/>
              <a:cs typeface="Times New Roman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Times New Roman" charset="0"/>
              <a:cs typeface="Times New Roman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Times New Roman" charset="0"/>
              <a:cs typeface="Times New Roman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Times New Roman" charset="0"/>
              <a:cs typeface="Times New Roman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000000"/>
              </a:solidFill>
              <a:latin typeface="Times New Roman" charset="0"/>
              <a:cs typeface="Times New Roman" charset="0"/>
            </a:defRPr>
          </a:lvl5pPr>
          <a:lvl6pPr marL="2286000" algn="l" defTabSz="914400" rtl="0" eaLnBrk="1" latinLnBrk="0" hangingPunct="1">
            <a:defRPr sz="2400" kern="1200">
              <a:solidFill>
                <a:srgbClr val="000000"/>
              </a:solidFill>
              <a:latin typeface="Times New Roman" charset="0"/>
              <a:cs typeface="Times New Roman" charset="0"/>
            </a:defRPr>
          </a:lvl6pPr>
          <a:lvl7pPr marL="2743200" algn="l" defTabSz="914400" rtl="0" eaLnBrk="1" latinLnBrk="0" hangingPunct="1">
            <a:defRPr sz="2400" kern="1200">
              <a:solidFill>
                <a:srgbClr val="000000"/>
              </a:solidFill>
              <a:latin typeface="Times New Roman" charset="0"/>
              <a:cs typeface="Times New Roman" charset="0"/>
            </a:defRPr>
          </a:lvl7pPr>
          <a:lvl8pPr marL="3200400" algn="l" defTabSz="914400" rtl="0" eaLnBrk="1" latinLnBrk="0" hangingPunct="1">
            <a:defRPr sz="2400" kern="1200">
              <a:solidFill>
                <a:srgbClr val="000000"/>
              </a:solidFill>
              <a:latin typeface="Times New Roman" charset="0"/>
              <a:cs typeface="Times New Roman" charset="0"/>
            </a:defRPr>
          </a:lvl8pPr>
          <a:lvl9pPr marL="3657600" algn="l" defTabSz="914400" rtl="0" eaLnBrk="1" latinLnBrk="0" hangingPunct="1">
            <a:defRPr sz="2400" kern="1200">
              <a:solidFill>
                <a:srgbClr val="000000"/>
              </a:solidFill>
              <a:latin typeface="Times New Roman" charset="0"/>
              <a:cs typeface="Times New Roman" charset="0"/>
            </a:defRPr>
          </a:lvl9pPr>
        </a:lstStyle>
        <a:p xmlns:a="http://schemas.openxmlformats.org/drawingml/2006/main">
          <a:pPr algn="ctr">
            <a:defRPr/>
          </a:pPr>
          <a:r>
            <a:rPr kumimoji="0" lang="et-EE" sz="24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cs typeface="Times New Roman"/>
            </a:rPr>
            <a:t/>
          </a:r>
          <a:br>
            <a:rPr kumimoji="0" lang="et-EE" sz="24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cs typeface="Times New Roman"/>
            </a:rPr>
          </a:br>
          <a:r>
            <a:rPr kumimoji="0" lang="et-EE" sz="2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cs typeface="Times New Roman"/>
            </a:rPr>
            <a:t> </a:t>
          </a:r>
          <a:r>
            <a:rPr lang="et-EE" sz="1000" b="1" kern="0" dirty="0" smtClean="0">
              <a:solidFill>
                <a:srgbClr val="0000FF"/>
              </a:solidFill>
              <a:latin typeface="Arial"/>
              <a:cs typeface="Times New Roman"/>
            </a:rPr>
            <a:t>Ettevõtete hinnang </a:t>
          </a:r>
          <a:r>
            <a:rPr lang="et-EE" sz="1000" b="1" kern="0" dirty="0" err="1" smtClean="0">
              <a:solidFill>
                <a:srgbClr val="0000FF"/>
              </a:solidFill>
              <a:latin typeface="Arial"/>
              <a:cs typeface="Times New Roman"/>
            </a:rPr>
            <a:t>KredExi</a:t>
          </a:r>
          <a:r>
            <a:rPr lang="et-EE" sz="1000" b="1" kern="0" dirty="0" smtClean="0">
              <a:solidFill>
                <a:srgbClr val="0000FF"/>
              </a:solidFill>
              <a:latin typeface="Arial"/>
              <a:cs typeface="Times New Roman"/>
            </a:rPr>
            <a:t> eksporditagatiste mõjule (KredEx 3) (%) </a:t>
          </a:r>
          <a:r>
            <a:rPr kumimoji="0" lang="et-EE" sz="10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cs typeface="Times New Roman"/>
            </a:rPr>
            <a:t/>
          </a:r>
          <a:br>
            <a:rPr kumimoji="0" lang="et-EE" sz="1000" b="1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/>
              <a:cs typeface="Times New Roman"/>
            </a:rPr>
          </a:br>
          <a:r>
            <a:rPr kumimoji="0" lang="et-EE" sz="2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cs typeface="Times New Roman"/>
            </a:rPr>
            <a:t/>
          </a:r>
          <a:br>
            <a:rPr kumimoji="0" lang="et-EE" sz="2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cs typeface="Times New Roman"/>
            </a:rPr>
          </a:br>
          <a:endParaRPr kumimoji="0" lang="et-EE" sz="2400" b="1" i="0" u="none" strike="noStrike" kern="0" cap="none" spc="0" normalizeH="0" baseline="0" noProof="0" dirty="0">
            <a:ln>
              <a:noFill/>
            </a:ln>
            <a:solidFill>
              <a:srgbClr val="003366"/>
            </a:solidFill>
            <a:effectLst/>
            <a:uLnTx/>
            <a:uFillTx/>
            <a:latin typeface="Arial"/>
            <a:cs typeface="Times New Roman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0.23617</cdr:x>
      <cdr:y>0.72131</cdr:y>
    </cdr:from>
    <cdr:to>
      <cdr:x>0.41306</cdr:x>
      <cdr:y>0.79335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1249850" y="3168346"/>
          <a:ext cx="936104" cy="316441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0.41306</cdr:x>
      <cdr:y>0.77696</cdr:y>
    </cdr:from>
    <cdr:to>
      <cdr:x>0.58995</cdr:x>
      <cdr:y>0.85893</cdr:y>
    </cdr:to>
    <cdr:sp macro="" textlink="">
      <cdr:nvSpPr>
        <cdr:cNvPr id="3" name="Rounded Rectangle 2"/>
        <cdr:cNvSpPr/>
      </cdr:nvSpPr>
      <cdr:spPr>
        <a:xfrm xmlns:a="http://schemas.openxmlformats.org/drawingml/2006/main">
          <a:off x="2185955" y="3412779"/>
          <a:ext cx="936103" cy="360040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FF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0.07289</cdr:x>
      <cdr:y>0.29508</cdr:y>
    </cdr:from>
    <cdr:to>
      <cdr:x>0.33468</cdr:x>
      <cdr:y>0.39344</cdr:y>
    </cdr:to>
    <cdr:sp macro="" textlink="">
      <cdr:nvSpPr>
        <cdr:cNvPr id="4" name="Rounded Rectangle 3"/>
        <cdr:cNvSpPr/>
      </cdr:nvSpPr>
      <cdr:spPr>
        <a:xfrm xmlns:a="http://schemas.openxmlformats.org/drawingml/2006/main">
          <a:off x="385754" y="1296135"/>
          <a:ext cx="1385398" cy="43204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2700" cap="flat" cmpd="sng" algn="ctr">
          <a:solidFill>
            <a:srgbClr val="FF0000"/>
          </a:solidFill>
          <a:prstDash val="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0.14093</cdr:x>
      <cdr:y>0.22951</cdr:y>
    </cdr:from>
    <cdr:to>
      <cdr:x>0.39869</cdr:x>
      <cdr:y>0.30003</cdr:y>
    </cdr:to>
    <cdr:sp macro="" textlink="">
      <cdr:nvSpPr>
        <cdr:cNvPr id="5" name="Rounded Rectangle 4"/>
        <cdr:cNvSpPr/>
      </cdr:nvSpPr>
      <cdr:spPr>
        <a:xfrm xmlns:a="http://schemas.openxmlformats.org/drawingml/2006/main">
          <a:off x="745794" y="1008120"/>
          <a:ext cx="1364105" cy="30975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2700" cap="flat" cmpd="sng" algn="ctr">
          <a:solidFill>
            <a:srgbClr val="FF0000"/>
          </a:solidFill>
          <a:prstDash val="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0.3946</cdr:x>
      <cdr:y>0.1704</cdr:y>
    </cdr:from>
    <cdr:to>
      <cdr:x>0.6123</cdr:x>
      <cdr:y>0.23783</cdr:y>
    </cdr:to>
    <cdr:sp macro="" textlink="">
      <cdr:nvSpPr>
        <cdr:cNvPr id="6" name="Rounded Rectangle 5"/>
        <cdr:cNvSpPr/>
      </cdr:nvSpPr>
      <cdr:spPr>
        <a:xfrm xmlns:a="http://schemas.openxmlformats.org/drawingml/2006/main">
          <a:off x="2088255" y="748483"/>
          <a:ext cx="1152086" cy="296182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2700" cap="flat" cmpd="sng" algn="ctr">
          <a:solidFill>
            <a:srgbClr val="FF0000"/>
          </a:solidFill>
          <a:prstDash val="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0.04082</cdr:x>
      <cdr:y>0.54098</cdr:y>
    </cdr:from>
    <cdr:to>
      <cdr:x>0.29573</cdr:x>
      <cdr:y>0.6036</cdr:y>
    </cdr:to>
    <cdr:sp macro="" textlink="">
      <cdr:nvSpPr>
        <cdr:cNvPr id="7" name="Rounded Rectangle 6"/>
        <cdr:cNvSpPr/>
      </cdr:nvSpPr>
      <cdr:spPr>
        <a:xfrm xmlns:a="http://schemas.openxmlformats.org/drawingml/2006/main">
          <a:off x="216024" y="2376264"/>
          <a:ext cx="1349004" cy="27505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12700" cap="flat" cmpd="sng" algn="ctr">
          <a:solidFill>
            <a:srgbClr val="FF0000"/>
          </a:solidFill>
          <a:prstDash val="dash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t-EE">
            <a:solidFill>
              <a:sysClr val="window" lastClr="FFFFFF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8EE21B-881E-4A45-B7A9-E4EBC3FD5872}" type="datetimeFigureOut">
              <a:rPr lang="en-US"/>
              <a:pPr>
                <a:defRPr/>
              </a:pPr>
              <a:t>9/3/2010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1637218-A656-43B9-AC1A-53EC30D55E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noProof="0" smtClean="0"/>
              <a:t>Klõpsake juhtslaidi teksti laadide redigeerimiseks</a:t>
            </a:r>
          </a:p>
          <a:p>
            <a:pPr lvl="1"/>
            <a:r>
              <a:rPr lang="et-EE" noProof="0" smtClean="0"/>
              <a:t>Teine tase</a:t>
            </a:r>
          </a:p>
          <a:p>
            <a:pPr lvl="2"/>
            <a:r>
              <a:rPr lang="et-EE" noProof="0" smtClean="0"/>
              <a:t>Kolmas tase</a:t>
            </a:r>
          </a:p>
          <a:p>
            <a:pPr lvl="3"/>
            <a:r>
              <a:rPr lang="et-EE" noProof="0" smtClean="0"/>
              <a:t>Neljas tase</a:t>
            </a:r>
          </a:p>
          <a:p>
            <a:pPr lvl="4"/>
            <a:r>
              <a:rPr lang="et-EE" noProof="0" smtClean="0"/>
              <a:t>Viies tase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E92BE13-920B-4C7E-9A66-78E695C3FC7F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AACDD8-CDE9-40DE-9EF4-DDA17447179D}" type="slidenum">
              <a:rPr lang="et-EE" smtClean="0"/>
              <a:pPr/>
              <a:t>1</a:t>
            </a:fld>
            <a:endParaRPr lang="et-EE" smtClean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dirty="0" smtClean="0"/>
          </a:p>
        </p:txBody>
      </p:sp>
      <p:sp>
        <p:nvSpPr>
          <p:cNvPr id="28675" name="Header Placeholder 4"/>
          <p:cNvSpPr txBox="1">
            <a:spLocks noGrp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t-EE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dirty="0" smtClean="0"/>
          </a:p>
        </p:txBody>
      </p:sp>
      <p:sp>
        <p:nvSpPr>
          <p:cNvPr id="36867" name="Header Placeholder 4"/>
          <p:cNvSpPr txBox="1">
            <a:spLocks noGrp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t-EE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endParaRPr lang="et-EE" dirty="0"/>
          </a:p>
        </p:txBody>
      </p:sp>
      <p:sp>
        <p:nvSpPr>
          <p:cNvPr id="45059" name="Header Placeholder 4"/>
          <p:cNvSpPr txBox="1">
            <a:spLocks noGrp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t-EE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endParaRPr lang="et-EE" kern="0" dirty="0" smtClean="0">
              <a:solidFill>
                <a:srgbClr val="003366"/>
              </a:solidFill>
              <a:latin typeface="+mn-lt"/>
            </a:endParaRPr>
          </a:p>
          <a:p>
            <a:pPr>
              <a:spcBef>
                <a:spcPts val="0"/>
              </a:spcBef>
              <a:defRPr/>
            </a:pPr>
            <a:endParaRPr lang="et-EE" kern="0" dirty="0" smtClean="0">
              <a:solidFill>
                <a:srgbClr val="003366"/>
              </a:solidFill>
              <a:latin typeface="+mn-lt"/>
            </a:endParaRPr>
          </a:p>
          <a:p>
            <a:pPr>
              <a:defRPr/>
            </a:pPr>
            <a:endParaRPr lang="et-EE" dirty="0"/>
          </a:p>
        </p:txBody>
      </p:sp>
      <p:sp>
        <p:nvSpPr>
          <p:cNvPr id="47107" name="Header Placeholder 4"/>
          <p:cNvSpPr txBox="1">
            <a:spLocks noGrp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t-EE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1">
              <a:buFont typeface="Arial" pitchFamily="34" charset="0"/>
              <a:buNone/>
            </a:pPr>
            <a:endParaRPr lang="et-EE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22FCA3-5FBC-4F6D-A866-72D8125E6E66}" type="slidenum">
              <a:rPr lang="et-EE" smtClean="0"/>
              <a:pPr/>
              <a:t>26</a:t>
            </a:fld>
            <a:endParaRPr lang="et-EE" smtClean="0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92BE13-920B-4C7E-9A66-78E695C3FC7F}" type="slidenum">
              <a:rPr lang="et-EE" smtClean="0"/>
              <a:pPr>
                <a:defRPr/>
              </a:pPr>
              <a:t>27</a:t>
            </a:fld>
            <a:endParaRPr lang="et-E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endParaRPr lang="et-EE" dirty="0"/>
          </a:p>
        </p:txBody>
      </p:sp>
      <p:sp>
        <p:nvSpPr>
          <p:cNvPr id="96259" name="Header Placeholder 4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t-E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23025" y="917575"/>
            <a:ext cx="1943100" cy="5178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3725" y="917575"/>
            <a:ext cx="5676900" cy="5178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8F8DD-4EE8-49C6-B444-52DF3625EF44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917575"/>
            <a:ext cx="77724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93725" y="1981200"/>
            <a:ext cx="7772400" cy="4114800"/>
          </a:xfrm>
        </p:spPr>
        <p:txBody>
          <a:bodyPr/>
          <a:lstStyle/>
          <a:p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7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1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917575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 smtClean="0"/>
              <a:t>Pealkiri</a:t>
            </a:r>
            <a:endParaRPr lang="en-GB" smtClean="0"/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smtClean="0"/>
              <a:t>Sisutekst</a:t>
            </a:r>
            <a:endParaRPr lang="en-GB" smtClean="0"/>
          </a:p>
          <a:p>
            <a:pPr lvl="1"/>
            <a:r>
              <a:rPr lang="et-EE" smtClean="0"/>
              <a:t>Teine aste</a:t>
            </a:r>
            <a:endParaRPr lang="en-GB" smtClean="0"/>
          </a:p>
          <a:p>
            <a:pPr lvl="2"/>
            <a:r>
              <a:rPr lang="et-EE" smtClean="0"/>
              <a:t>Kolmas aste</a:t>
            </a:r>
            <a:endParaRPr lang="en-GB" smtClean="0"/>
          </a:p>
          <a:p>
            <a:pPr lvl="3"/>
            <a:r>
              <a:rPr lang="et-EE" smtClean="0"/>
              <a:t>Neljas aste</a:t>
            </a:r>
            <a:endParaRPr lang="en-GB" smtClean="0"/>
          </a:p>
          <a:p>
            <a:pPr lvl="4"/>
            <a:r>
              <a:rPr lang="et-EE" smtClean="0"/>
              <a:t>Viies aste</a:t>
            </a:r>
            <a:endParaRPr lang="en-GB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3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Arial" charset="0"/>
          <a:cs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Arial" charset="0"/>
          <a:cs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Arial" charset="0"/>
          <a:cs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Arial" charset="0"/>
          <a:cs typeface="Times New Roman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Arial" charset="0"/>
          <a:cs typeface="Times New Roman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Arial" charset="0"/>
          <a:cs typeface="Times New Roman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Arial" charset="0"/>
          <a:cs typeface="Times New Roman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3366"/>
          </a:solidFill>
          <a:latin typeface="Arial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33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33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33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33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43063"/>
            <a:ext cx="7772400" cy="1957387"/>
          </a:xfrm>
        </p:spPr>
        <p:txBody>
          <a:bodyPr/>
          <a:lstStyle/>
          <a:p>
            <a:pPr algn="ctr" eaLnBrk="1" hangingPunct="1"/>
            <a:r>
              <a:rPr lang="et-EE" dirty="0" smtClean="0"/>
              <a:t>Riigi ettevõtlustoetuste mõju Eesti majanduse konkurentsivõimele 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t-EE" dirty="0" smtClean="0"/>
              <a:t>3. september 2010</a:t>
            </a:r>
            <a:endParaRPr lang="en-US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 idx="4294967295"/>
          </p:nvPr>
        </p:nvSpPr>
        <p:spPr>
          <a:xfrm>
            <a:off x="611188" y="2997200"/>
            <a:ext cx="7772400" cy="914400"/>
          </a:xfrm>
        </p:spPr>
        <p:txBody>
          <a:bodyPr/>
          <a:lstStyle/>
          <a:p>
            <a:pPr algn="ctr" eaLnBrk="1" hangingPunct="1"/>
            <a:r>
              <a:rPr lang="et-EE" dirty="0" smtClean="0"/>
              <a:t>Konkurentsivõime esimene </a:t>
            </a:r>
            <a:r>
              <a:rPr lang="et-EE" dirty="0" smtClean="0"/>
              <a:t>sammas – tootlikkus</a:t>
            </a:r>
            <a:endParaRPr lang="en-US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395536" y="836712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 idx="4294967295"/>
          </p:nvPr>
        </p:nvSpPr>
        <p:spPr>
          <a:xfrm>
            <a:off x="611560" y="1412776"/>
            <a:ext cx="7772400" cy="331787"/>
          </a:xfrm>
        </p:spPr>
        <p:txBody>
          <a:bodyPr/>
          <a:lstStyle/>
          <a:p>
            <a:pPr eaLnBrk="1" hangingPunct="1"/>
            <a:r>
              <a:rPr lang="et-EE" sz="2400" dirty="0" smtClean="0"/>
              <a:t>Tootlikkuse kasvule suunatud toetused pole oma ülesannet täitnud </a:t>
            </a:r>
            <a:r>
              <a:rPr lang="et-EE" sz="1200" dirty="0" smtClean="0"/>
              <a:t/>
            </a:r>
            <a:br>
              <a:rPr lang="et-EE" sz="1200" dirty="0" smtClean="0"/>
            </a:br>
            <a:r>
              <a:rPr lang="et-EE" sz="1200" dirty="0" smtClean="0"/>
              <a:t>Ettevõtete hinnang EASi tootlikkuse suurendamise toetuste mõjule (protsent vastanutest)</a:t>
            </a:r>
            <a:br>
              <a:rPr lang="et-EE" sz="1200" dirty="0" smtClean="0"/>
            </a:br>
            <a:r>
              <a:rPr lang="et-EE" sz="2400" dirty="0" smtClean="0">
                <a:solidFill>
                  <a:srgbClr val="0000FF"/>
                </a:solidFill>
              </a:rPr>
              <a:t/>
            </a:r>
            <a:br>
              <a:rPr lang="et-EE" sz="2400" dirty="0" smtClean="0">
                <a:solidFill>
                  <a:srgbClr val="0000FF"/>
                </a:solidFill>
              </a:rPr>
            </a:br>
            <a:endParaRPr lang="et-EE" sz="2400" dirty="0" smtClean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14313" y="1714500"/>
            <a:ext cx="3214687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t-EE" sz="2400" b="1" kern="0" dirty="0">
                <a:solidFill>
                  <a:srgbClr val="003366"/>
                </a:solidFill>
                <a:latin typeface="+mj-lt"/>
                <a:ea typeface="+mj-ea"/>
                <a:cs typeface="+mj-cs"/>
              </a:rPr>
              <a:t/>
            </a:r>
            <a:br>
              <a:rPr lang="et-EE" sz="2400" b="1" kern="0" dirty="0">
                <a:solidFill>
                  <a:srgbClr val="003366"/>
                </a:solidFill>
                <a:latin typeface="+mj-lt"/>
                <a:ea typeface="+mj-ea"/>
                <a:cs typeface="+mj-cs"/>
              </a:rPr>
            </a:br>
            <a:r>
              <a:rPr lang="et-EE" sz="2400" b="1" kern="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t-EE" sz="2400" b="1" kern="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</a:br>
            <a:endParaRPr lang="et-EE" sz="2400" b="1" kern="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539552" y="1700808"/>
          <a:ext cx="770485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 idx="4294967295"/>
          </p:nvPr>
        </p:nvSpPr>
        <p:spPr>
          <a:xfrm>
            <a:off x="179512" y="692696"/>
            <a:ext cx="8856984" cy="914400"/>
          </a:xfrm>
        </p:spPr>
        <p:txBody>
          <a:bodyPr/>
          <a:lstStyle/>
          <a:p>
            <a:pPr eaLnBrk="1" hangingPunct="1"/>
            <a:r>
              <a:rPr lang="et-EE" sz="2000" dirty="0" smtClean="0"/>
              <a:t> Ettevõtted ei näinud märkimisväärset mõju tootlikkuse kasvule ühegi toetuste rühma puhul, mille ülesandeks oli tootlikkust kasvatada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323528" y="2078664"/>
          <a:ext cx="8424936" cy="4446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3608" y="1772816"/>
            <a:ext cx="4753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400" dirty="0" smtClean="0"/>
              <a:t>Kogutootlikkus lisandväärtuse alusel – tegevusalad kokku</a:t>
            </a:r>
            <a:endParaRPr lang="en-US" sz="1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t-EE" dirty="0" smtClean="0"/>
              <a:t>Järeldused tootlikkuse kohta</a:t>
            </a:r>
            <a:endParaRPr lang="en-US" dirty="0" smtClean="0"/>
          </a:p>
        </p:txBody>
      </p:sp>
      <p:sp>
        <p:nvSpPr>
          <p:cNvPr id="3174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t-EE" dirty="0" smtClean="0"/>
              <a:t>Vaid viiendik ettevõtetest, kes olid otseselt tootlikkuse kasvu saavutamiseks mõeldud toetust saanud, nägid sellel olulist mõju.</a:t>
            </a:r>
          </a:p>
          <a:p>
            <a:pPr eaLnBrk="1" hangingPunct="1"/>
            <a:endParaRPr lang="et-EE" dirty="0" smtClean="0"/>
          </a:p>
          <a:p>
            <a:pPr eaLnBrk="1" hangingPunct="1"/>
            <a:r>
              <a:rPr lang="et-EE" dirty="0" smtClean="0"/>
              <a:t>Ettevõtete majandusnäitajate analüüs ei tuvastanud seost saadud toetuse ja majandusnäitajate positiivse muutuse vahel.</a:t>
            </a:r>
          </a:p>
          <a:p>
            <a:pPr eaLnBrk="1" hangingPunct="1">
              <a:buFontTx/>
              <a:buNone/>
            </a:pPr>
            <a:r>
              <a:rPr lang="et-EE" dirty="0" smtClean="0"/>
              <a:t> </a:t>
            </a:r>
            <a:endParaRPr lang="en-US" dirty="0" smtClean="0"/>
          </a:p>
          <a:p>
            <a:pPr eaLnBrk="1" hangingPunct="1"/>
            <a:r>
              <a:rPr lang="et-EE" dirty="0" smtClean="0"/>
              <a:t>Ettevõtete hinnang toetuse mõjust tootlikkuse kasvule sõltus oluliselt saadud toetuse suurusest.</a:t>
            </a:r>
            <a:endParaRPr lang="en-US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 idx="4294967295"/>
          </p:nvPr>
        </p:nvSpPr>
        <p:spPr>
          <a:xfrm>
            <a:off x="611188" y="2997200"/>
            <a:ext cx="7772400" cy="914400"/>
          </a:xfrm>
        </p:spPr>
        <p:txBody>
          <a:bodyPr/>
          <a:lstStyle/>
          <a:p>
            <a:pPr algn="ctr" eaLnBrk="1" hangingPunct="1"/>
            <a:r>
              <a:rPr lang="et-EE" dirty="0" smtClean="0"/>
              <a:t>Konkurentsivõime teine sammas </a:t>
            </a:r>
            <a:r>
              <a:rPr lang="et-EE" dirty="0" smtClean="0"/>
              <a:t>– </a:t>
            </a:r>
            <a:r>
              <a:rPr lang="et-EE" dirty="0" smtClean="0"/>
              <a:t>ekspordivõime</a:t>
            </a:r>
            <a:endParaRPr lang="en-US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3725" y="917575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t-EE" sz="2000" u="sng" smtClean="0"/>
              <a:t>Ekspordi</a:t>
            </a:r>
            <a:r>
              <a:rPr lang="et-EE" sz="2000" smtClean="0"/>
              <a:t> </a:t>
            </a:r>
            <a:r>
              <a:rPr lang="et-EE" sz="2000" u="sng" smtClean="0"/>
              <a:t>kasvule</a:t>
            </a:r>
            <a:r>
              <a:rPr lang="et-EE" sz="2000" smtClean="0"/>
              <a:t> suunatud toetuste mõju on veidi suurem, kuid kõik meetmed ei tööta  ootuspäraselt</a:t>
            </a:r>
            <a:r>
              <a:rPr lang="et-EE" smtClean="0"/>
              <a:t/>
            </a:r>
            <a:br>
              <a:rPr lang="et-EE" smtClean="0"/>
            </a:br>
            <a:endParaRPr lang="et-EE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-214346" y="1714488"/>
          <a:ext cx="4929222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071933" y="1214422"/>
          <a:ext cx="5072067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500063" y="1714500"/>
            <a:ext cx="3214687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t-EE" sz="2400" b="1" kern="0" dirty="0">
                <a:solidFill>
                  <a:srgbClr val="003366"/>
                </a:solidFill>
                <a:latin typeface="+mj-lt"/>
                <a:ea typeface="+mj-ea"/>
                <a:cs typeface="+mj-cs"/>
              </a:rPr>
              <a:t/>
            </a:r>
            <a:br>
              <a:rPr lang="et-EE" sz="2400" b="1" kern="0" dirty="0">
                <a:solidFill>
                  <a:srgbClr val="003366"/>
                </a:solidFill>
                <a:latin typeface="+mj-lt"/>
                <a:ea typeface="+mj-ea"/>
                <a:cs typeface="+mj-cs"/>
              </a:rPr>
            </a:br>
            <a:r>
              <a:rPr lang="et-EE" sz="2400" b="1" kern="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t-EE" sz="1000" b="1" kern="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Ettevõtete hinnang </a:t>
            </a:r>
            <a:r>
              <a:rPr lang="et-EE" sz="1000" b="1" kern="0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toetuste rühma „Eesti </a:t>
            </a:r>
            <a:r>
              <a:rPr lang="et-EE" sz="1000" b="1" kern="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ettevõtete suurem ekspordivõimekus ja rahvusvahelistumine“ toetuste (EAS 2) mõjule (%) </a:t>
            </a:r>
            <a:r>
              <a:rPr lang="et-EE" sz="1000" b="1" kern="0" dirty="0">
                <a:solidFill>
                  <a:srgbClr val="003366"/>
                </a:solidFill>
                <a:latin typeface="+mj-lt"/>
                <a:ea typeface="+mj-ea"/>
                <a:cs typeface="+mj-cs"/>
              </a:rPr>
              <a:t/>
            </a:r>
            <a:br>
              <a:rPr lang="et-EE" sz="1000" b="1" kern="0" dirty="0">
                <a:solidFill>
                  <a:srgbClr val="003366"/>
                </a:solidFill>
                <a:latin typeface="+mj-lt"/>
                <a:ea typeface="+mj-ea"/>
                <a:cs typeface="+mj-cs"/>
              </a:rPr>
            </a:br>
            <a:r>
              <a:rPr lang="et-EE" sz="2400" b="1" kern="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/>
            </a:r>
            <a:br>
              <a:rPr lang="et-EE" sz="2400" b="1" kern="0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</a:br>
            <a:endParaRPr lang="et-EE" sz="2400" b="1" kern="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Arrow Connector 7"/>
          <p:cNvCxnSpPr>
            <a:stCxn id="13" idx="0"/>
          </p:cNvCxnSpPr>
          <p:nvPr/>
        </p:nvCxnSpPr>
        <p:spPr>
          <a:xfrm rot="16200000" flipV="1">
            <a:off x="2087718" y="3984473"/>
            <a:ext cx="1928812" cy="253236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13" idx="0"/>
          </p:cNvCxnSpPr>
          <p:nvPr/>
        </p:nvCxnSpPr>
        <p:spPr>
          <a:xfrm rot="5400000" flipH="1" flipV="1">
            <a:off x="4337998" y="4480873"/>
            <a:ext cx="1714500" cy="17538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071813" y="6215063"/>
            <a:ext cx="24929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t-EE" dirty="0"/>
              <a:t>Meid </a:t>
            </a:r>
            <a:r>
              <a:rPr lang="et-EE" dirty="0" smtClean="0"/>
              <a:t>huvitanud </a:t>
            </a:r>
            <a:r>
              <a:rPr lang="et-EE" dirty="0"/>
              <a:t>aspekt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620688"/>
            <a:ext cx="7772400" cy="914400"/>
          </a:xfrm>
        </p:spPr>
        <p:txBody>
          <a:bodyPr/>
          <a:lstStyle/>
          <a:p>
            <a:pPr eaLnBrk="1" hangingPunct="1"/>
            <a:r>
              <a:rPr lang="et-EE" sz="2400" dirty="0" smtClean="0"/>
              <a:t>Eksporditulud 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251520" y="1988840"/>
          <a:ext cx="849694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1412776"/>
            <a:ext cx="8597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Eksporditulude kasv (%) võrreldes eelmise aastaga (tegevusalad kokku) vastavalt </a:t>
            </a:r>
          </a:p>
          <a:p>
            <a:r>
              <a:rPr lang="et-EE" dirty="0" smtClean="0"/>
              <a:t>toetuse saamise aastale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t-EE" dirty="0" smtClean="0"/>
              <a:t> Järeldused ekspordi kohta</a:t>
            </a:r>
            <a:endParaRPr lang="en-US" dirty="0" smtClean="0"/>
          </a:p>
        </p:txBody>
      </p:sp>
      <p:sp>
        <p:nvSpPr>
          <p:cNvPr id="3993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t-EE" sz="2400" dirty="0" smtClean="0"/>
              <a:t>Ekspordi kasvule suunatud meetmed ei tööta ootuspäraselt. Majandusnäitajad kinnitavad, et eksporditoetust saanud on enne toetuse saamist oma jõududega eksporditulusid oluliselt suurendanud. Mõju </a:t>
            </a:r>
            <a:r>
              <a:rPr lang="et-EE" sz="2400" dirty="0" smtClean="0"/>
              <a:t>uutele </a:t>
            </a:r>
            <a:r>
              <a:rPr lang="et-EE" sz="2400" dirty="0" smtClean="0"/>
              <a:t>eksportijatele ja nende tekkele ei ole. </a:t>
            </a:r>
          </a:p>
          <a:p>
            <a:pPr eaLnBrk="1" hangingPunct="1"/>
            <a:r>
              <a:rPr lang="et-EE" sz="2400" dirty="0" smtClean="0"/>
              <a:t>Ettevõtted, kes võrreldes oma käibega saavad proportsionaalsemalt suuremaid toetusi, ei näe toetusel mingit seost ekspordi kasvatamisega.</a:t>
            </a:r>
            <a:endParaRPr lang="en-US" sz="2400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 idx="4294967295"/>
          </p:nvPr>
        </p:nvSpPr>
        <p:spPr>
          <a:xfrm>
            <a:off x="611188" y="2997200"/>
            <a:ext cx="7772400" cy="914400"/>
          </a:xfrm>
        </p:spPr>
        <p:txBody>
          <a:bodyPr/>
          <a:lstStyle/>
          <a:p>
            <a:pPr algn="ctr" eaLnBrk="1" hangingPunct="1"/>
            <a:r>
              <a:rPr lang="et-EE" dirty="0" smtClean="0"/>
              <a:t>Konkurentsivõime kolmas sammas </a:t>
            </a:r>
            <a:r>
              <a:rPr lang="et-EE" dirty="0" smtClean="0"/>
              <a:t>– </a:t>
            </a:r>
            <a:r>
              <a:rPr lang="et-EE" dirty="0" smtClean="0"/>
              <a:t>arendustegevus</a:t>
            </a:r>
            <a:endParaRPr lang="en-US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593725" y="917575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 idx="4294967295"/>
          </p:nvPr>
        </p:nvSpPr>
        <p:spPr>
          <a:xfrm>
            <a:off x="395536" y="1052736"/>
            <a:ext cx="7772400" cy="914400"/>
          </a:xfrm>
        </p:spPr>
        <p:txBody>
          <a:bodyPr/>
          <a:lstStyle/>
          <a:p>
            <a:pPr eaLnBrk="1" hangingPunct="1"/>
            <a:r>
              <a:rPr lang="et-EE" sz="2400" dirty="0" smtClean="0"/>
              <a:t>Toetuste mõju arendustegevusele </a:t>
            </a:r>
            <a:br>
              <a:rPr lang="et-EE" sz="2400" dirty="0" smtClean="0"/>
            </a:br>
            <a:r>
              <a:rPr lang="et-EE" sz="1800" dirty="0" smtClean="0"/>
              <a:t>Ettevõtete hinnang toetuste rühma EAS 3a “Ettevõtete suurem arendustegevus" mõjule (%)</a:t>
            </a:r>
            <a:r>
              <a:rPr lang="et-EE" dirty="0" smtClean="0"/>
              <a:t/>
            </a:r>
            <a:br>
              <a:rPr lang="et-EE" dirty="0" smtClean="0"/>
            </a:br>
            <a:endParaRPr lang="et-EE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79512" y="1988840"/>
            <a:ext cx="3528392" cy="437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ts val="0"/>
              </a:spcBef>
              <a:defRPr/>
            </a:pPr>
            <a:endParaRPr lang="et-EE" sz="1400" kern="0" dirty="0">
              <a:solidFill>
                <a:srgbClr val="003366"/>
              </a:solidFill>
              <a:latin typeface="+mn-lt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t-EE" sz="1400" kern="0" dirty="0">
                <a:solidFill>
                  <a:srgbClr val="003366"/>
                </a:solidFill>
                <a:latin typeface="+mn-lt"/>
              </a:rPr>
              <a:t> Toetuse summa ja netotulu kasvu (2008/2009) vahel oli positiivne </a:t>
            </a:r>
            <a:r>
              <a:rPr lang="et-EE" sz="1400" kern="0" dirty="0" smtClean="0">
                <a:solidFill>
                  <a:srgbClr val="003366"/>
                </a:solidFill>
                <a:latin typeface="+mn-lt"/>
              </a:rPr>
              <a:t>seos.</a:t>
            </a:r>
            <a:endParaRPr lang="et-EE" sz="1400" kern="0" dirty="0">
              <a:solidFill>
                <a:srgbClr val="003366"/>
              </a:solidFill>
              <a:latin typeface="+mn-lt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endParaRPr lang="et-EE" sz="1400" kern="0" dirty="0">
              <a:solidFill>
                <a:srgbClr val="003366"/>
              </a:solidFill>
              <a:latin typeface="+mn-lt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t-EE" sz="1400" kern="0" dirty="0" smtClean="0">
                <a:solidFill>
                  <a:srgbClr val="003366"/>
                </a:solidFill>
                <a:latin typeface="+mn-lt"/>
              </a:rPr>
              <a:t> Samas </a:t>
            </a:r>
            <a:r>
              <a:rPr lang="et-EE" sz="1400" kern="0" dirty="0">
                <a:solidFill>
                  <a:srgbClr val="003366"/>
                </a:solidFill>
                <a:latin typeface="+mn-lt"/>
              </a:rPr>
              <a:t>lisandväärtuse ja investeeringute </a:t>
            </a:r>
            <a:r>
              <a:rPr lang="et-EE" sz="1400" kern="0" dirty="0" smtClean="0">
                <a:solidFill>
                  <a:srgbClr val="003366"/>
                </a:solidFill>
                <a:latin typeface="+mn-lt"/>
              </a:rPr>
              <a:t>kohta sellist </a:t>
            </a:r>
            <a:r>
              <a:rPr lang="et-EE" sz="1400" kern="0" dirty="0">
                <a:solidFill>
                  <a:srgbClr val="003366"/>
                </a:solidFill>
                <a:latin typeface="+mn-lt"/>
              </a:rPr>
              <a:t>seost </a:t>
            </a:r>
            <a:r>
              <a:rPr lang="et-EE" sz="1400" kern="0" dirty="0" smtClean="0">
                <a:solidFill>
                  <a:srgbClr val="003366"/>
                </a:solidFill>
                <a:latin typeface="+mn-lt"/>
              </a:rPr>
              <a:t>välja </a:t>
            </a:r>
            <a:r>
              <a:rPr lang="et-EE" sz="1400" kern="0" dirty="0">
                <a:solidFill>
                  <a:srgbClr val="003366"/>
                </a:solidFill>
                <a:latin typeface="+mn-lt"/>
              </a:rPr>
              <a:t>tuua ei saa, pigem kasvasid buumiperioodil väljastatud toetuste lisandväärtus ja investeeringud vastavalt toetuse suurusele toetuse </a:t>
            </a:r>
            <a:r>
              <a:rPr lang="et-EE" sz="1400" kern="0" dirty="0" smtClean="0">
                <a:solidFill>
                  <a:srgbClr val="003366"/>
                </a:solidFill>
                <a:latin typeface="+mn-lt"/>
              </a:rPr>
              <a:t>saamisele järgnenud </a:t>
            </a:r>
            <a:r>
              <a:rPr lang="et-EE" sz="1400" kern="0" dirty="0">
                <a:solidFill>
                  <a:srgbClr val="003366"/>
                </a:solidFill>
                <a:latin typeface="+mn-lt"/>
              </a:rPr>
              <a:t>aastal.  Eriti on trend märgatav 2007. a väljastatud toetuste osas.*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endParaRPr lang="et-EE" sz="1400" kern="0" dirty="0">
              <a:solidFill>
                <a:srgbClr val="003366"/>
              </a:solidFill>
              <a:latin typeface="+mn-lt"/>
            </a:endParaRPr>
          </a:p>
          <a:p>
            <a:pPr>
              <a:spcBef>
                <a:spcPts val="0"/>
              </a:spcBef>
              <a:defRPr/>
            </a:pPr>
            <a:r>
              <a:rPr lang="et-EE" sz="1200" kern="0" dirty="0" smtClean="0">
                <a:solidFill>
                  <a:srgbClr val="003366"/>
                </a:solidFill>
                <a:latin typeface="+mn-lt"/>
              </a:rPr>
              <a:t>* Samas </a:t>
            </a:r>
            <a:r>
              <a:rPr lang="et-EE" sz="1200" kern="0" dirty="0">
                <a:solidFill>
                  <a:srgbClr val="003366"/>
                </a:solidFill>
                <a:latin typeface="+mn-lt"/>
              </a:rPr>
              <a:t>nt investeeringu juures eksisteerib </a:t>
            </a:r>
            <a:r>
              <a:rPr lang="et-EE" sz="1200" kern="0" dirty="0" smtClean="0">
                <a:solidFill>
                  <a:srgbClr val="003366"/>
                </a:solidFill>
                <a:latin typeface="+mn-lt"/>
              </a:rPr>
              <a:t>ettevõtte n-ö enda tubliduse </a:t>
            </a:r>
            <a:r>
              <a:rPr lang="et-EE" sz="1200" kern="0" dirty="0">
                <a:solidFill>
                  <a:srgbClr val="003366"/>
                </a:solidFill>
                <a:latin typeface="+mn-lt"/>
              </a:rPr>
              <a:t>seos: </a:t>
            </a:r>
            <a:r>
              <a:rPr lang="et-EE" sz="1200" kern="0" dirty="0" smtClean="0">
                <a:solidFill>
                  <a:srgbClr val="003366"/>
                </a:solidFill>
                <a:latin typeface="+mn-lt"/>
              </a:rPr>
              <a:t>toetuse summa </a:t>
            </a:r>
            <a:r>
              <a:rPr lang="et-EE" sz="1200" kern="0" dirty="0">
                <a:solidFill>
                  <a:srgbClr val="003366"/>
                </a:solidFill>
                <a:latin typeface="+mn-lt"/>
              </a:rPr>
              <a:t>on seda suurem, mida suurem oli toetuse saamisele eelnenud aasta investeeringute suurus!</a:t>
            </a:r>
          </a:p>
          <a:p>
            <a:pPr>
              <a:spcBef>
                <a:spcPts val="0"/>
              </a:spcBef>
              <a:defRPr/>
            </a:pPr>
            <a:endParaRPr lang="et-EE" sz="1400" kern="0" dirty="0">
              <a:solidFill>
                <a:srgbClr val="003366"/>
              </a:solidFill>
              <a:latin typeface="+mn-lt"/>
            </a:endParaRPr>
          </a:p>
          <a:p>
            <a:pPr>
              <a:spcBef>
                <a:spcPts val="0"/>
              </a:spcBef>
              <a:defRPr/>
            </a:pPr>
            <a:endParaRPr lang="et-EE" sz="1400" kern="0" dirty="0">
              <a:solidFill>
                <a:srgbClr val="003366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§"/>
              <a:defRPr/>
            </a:pPr>
            <a:endParaRPr lang="et-EE" sz="1400" kern="0" dirty="0">
              <a:solidFill>
                <a:srgbClr val="003366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t-EE" sz="2000" kern="0" dirty="0">
              <a:solidFill>
                <a:srgbClr val="003366"/>
              </a:solidFill>
              <a:latin typeface="+mn-lt"/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3610182" y="1888429"/>
          <a:ext cx="529208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Mida me hindasime?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t-EE" dirty="0" smtClean="0"/>
              <a:t>	</a:t>
            </a:r>
            <a:r>
              <a:rPr lang="et-EE" sz="2400" dirty="0" smtClean="0"/>
              <a:t>Riigikontroll auditeeris, kas perioodil 2004−2009 riigi jagatud </a:t>
            </a:r>
            <a:r>
              <a:rPr lang="et-EE" sz="2400" i="1" dirty="0" smtClean="0"/>
              <a:t>ca</a:t>
            </a:r>
            <a:r>
              <a:rPr lang="et-EE" sz="2400" dirty="0" smtClean="0"/>
              <a:t> 7,4 miljardit krooni ettevõtlustoetusi on aidanud parandada Eesti majanduse konkurentsi-võimet tervikuna ning kuidas saaks suurendada toetuste mõju.</a:t>
            </a:r>
            <a:endParaRPr lang="en-US" sz="2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 idx="4294967295"/>
          </p:nvPr>
        </p:nvSpPr>
        <p:spPr>
          <a:xfrm>
            <a:off x="539552" y="836712"/>
            <a:ext cx="8121650" cy="760412"/>
          </a:xfrm>
        </p:spPr>
        <p:txBody>
          <a:bodyPr/>
          <a:lstStyle/>
          <a:p>
            <a:pPr eaLnBrk="1" hangingPunct="1"/>
            <a:r>
              <a:rPr lang="et-EE" sz="2000" dirty="0" smtClean="0">
                <a:cs typeface="Arial" charset="0"/>
              </a:rPr>
              <a:t>Keskmised arengu- ja uurimiskulud (kroonides) on väikesed</a:t>
            </a:r>
            <a:r>
              <a:rPr lang="et-EE" sz="2400" dirty="0" smtClean="0">
                <a:cs typeface="Arial" charset="0"/>
              </a:rPr>
              <a:t/>
            </a:r>
            <a:br>
              <a:rPr lang="et-EE" sz="2400" dirty="0" smtClean="0">
                <a:cs typeface="Arial" charset="0"/>
              </a:rPr>
            </a:br>
            <a:endParaRPr lang="et-EE" sz="2400" dirty="0" smtClean="0"/>
          </a:p>
        </p:txBody>
      </p:sp>
      <p:graphicFrame>
        <p:nvGraphicFramePr>
          <p:cNvPr id="4" name="Chart 3"/>
          <p:cNvGraphicFramePr/>
          <p:nvPr/>
        </p:nvGraphicFramePr>
        <p:xfrm>
          <a:off x="323528" y="1643332"/>
          <a:ext cx="8136903" cy="4882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t-EE" dirty="0" smtClean="0"/>
              <a:t>Järeldused arendustegevuse kohta</a:t>
            </a:r>
            <a:endParaRPr lang="en-US" dirty="0" smtClean="0"/>
          </a:p>
        </p:txBody>
      </p:sp>
      <p:sp>
        <p:nvSpPr>
          <p:cNvPr id="5017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t-EE" sz="2400" dirty="0" smtClean="0"/>
              <a:t>Arenduskulutused on üldiselt on väga väikesed.</a:t>
            </a:r>
          </a:p>
          <a:p>
            <a:pPr eaLnBrk="1" hangingPunct="1"/>
            <a:r>
              <a:rPr lang="et-EE" sz="2400" dirty="0" smtClean="0"/>
              <a:t>Riigikontrolli uuringu kohaselt on probleemiks, et suuri arendustoetusi saavadki n-ö arendajad, kelle puhul ei ole kindel, et toetatud arendusprojektid ka kunagi tooteni jõuavad või Eesti ettevõtetele tulu tootma hakkavad.</a:t>
            </a:r>
            <a:endParaRPr lang="en-US" sz="2400" dirty="0" smtClean="0"/>
          </a:p>
          <a:p>
            <a:pPr eaLnBrk="1" hangingPunct="1"/>
            <a:r>
              <a:rPr lang="et-EE" sz="2400" dirty="0" smtClean="0"/>
              <a:t>Eesti ettevõtted ei näe koostöös arenguressurssi ja ettevõtlustoetused pole seda arusaama kõigutanud.</a:t>
            </a:r>
            <a:r>
              <a:rPr lang="en-US" sz="2400" dirty="0" smtClean="0"/>
              <a:t> </a:t>
            </a:r>
            <a:r>
              <a:rPr lang="et-EE" sz="2400" dirty="0" smtClean="0"/>
              <a:t> </a:t>
            </a:r>
            <a:endParaRPr lang="en-US" sz="2400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Probleemide põhjused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Riigikontrolli hinnangul on ettevõtlustoetuste vähese mõjususe põhjuseks jäik, rõhuasetusteta ning killustunud toetuste süsteem, mis püüab korraga tegeleda väga paljude ettevõtlusprobleemidega ega arvesta sageli ettevõtete tegelikke vajadusi.</a:t>
            </a:r>
          </a:p>
          <a:p>
            <a:endParaRPr lang="et-EE" dirty="0" smtClean="0"/>
          </a:p>
          <a:p>
            <a:r>
              <a:rPr lang="et-EE" dirty="0" smtClean="0"/>
              <a:t>Puudub paindlik, läbimõeldud ning selgete mõjueesmärkidega ettevõtluspoliitika.</a:t>
            </a:r>
          </a:p>
          <a:p>
            <a:endParaRPr lang="et-EE" dirty="0" smtClean="0"/>
          </a:p>
          <a:p>
            <a:r>
              <a:rPr lang="et-EE" dirty="0" smtClean="0"/>
              <a:t>Toimivate ettevõtluspoliitiliste meetmete kujundamiseks on vaja tunda majandusharude arengutakistusi, see info poliitika kujundajal sisuliselt puudub.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692696"/>
            <a:ext cx="7772400" cy="914400"/>
          </a:xfrm>
        </p:spPr>
        <p:txBody>
          <a:bodyPr/>
          <a:lstStyle/>
          <a:p>
            <a:r>
              <a:rPr lang="et-EE" sz="2400" dirty="0" smtClean="0"/>
              <a:t>Ettevõtluspoliitika probleemid – palju pabereid, vähe seoseid praktikas</a:t>
            </a:r>
            <a:endParaRPr 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468052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2812" y="1628800"/>
            <a:ext cx="4169667" cy="3248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914400"/>
          </a:xfrm>
        </p:spPr>
        <p:txBody>
          <a:bodyPr/>
          <a:lstStyle/>
          <a:p>
            <a:r>
              <a:rPr lang="et-EE" sz="2400" dirty="0" smtClean="0"/>
              <a:t>Poliitika kujundaja ja rakendajate probleemid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256584"/>
          </a:xfrm>
        </p:spPr>
        <p:txBody>
          <a:bodyPr/>
          <a:lstStyle/>
          <a:p>
            <a:r>
              <a:rPr lang="et-EE" b="1" dirty="0" smtClean="0"/>
              <a:t>MKMi</a:t>
            </a:r>
            <a:r>
              <a:rPr lang="et-EE" dirty="0" smtClean="0"/>
              <a:t> vähene suutlikkus takistab mõjusa ettevõtluspoliitika kujundamist.</a:t>
            </a:r>
          </a:p>
          <a:p>
            <a:r>
              <a:rPr lang="et-EE" b="1" dirty="0" smtClean="0"/>
              <a:t>MKM</a:t>
            </a:r>
            <a:r>
              <a:rPr lang="et-EE" dirty="0" smtClean="0"/>
              <a:t> eelistab horisontaalseid ettevõtluspoliitika meetmeid, poliitiline soovimatus määrata kindlaks prioriteedid.</a:t>
            </a:r>
          </a:p>
          <a:p>
            <a:endParaRPr lang="et-EE" dirty="0" smtClean="0"/>
          </a:p>
          <a:p>
            <a:r>
              <a:rPr lang="et-EE" b="1" dirty="0" smtClean="0"/>
              <a:t>EASil</a:t>
            </a:r>
            <a:r>
              <a:rPr lang="et-EE" dirty="0" smtClean="0"/>
              <a:t> on parim info ettevõtlusest, selle info töötlemine ja edastamine on juhuslik.</a:t>
            </a:r>
          </a:p>
          <a:p>
            <a:r>
              <a:rPr lang="et-EE" b="1" dirty="0" smtClean="0"/>
              <a:t>EAS</a:t>
            </a:r>
            <a:r>
              <a:rPr lang="et-EE" dirty="0" smtClean="0"/>
              <a:t> möönab eelistuste (nt majandusharude alusel) seadmise vajalikkust, et suurendada toetuste mõju.</a:t>
            </a:r>
          </a:p>
          <a:p>
            <a:r>
              <a:rPr lang="et-EE" b="1" dirty="0" smtClean="0"/>
              <a:t>EAS</a:t>
            </a:r>
            <a:r>
              <a:rPr lang="et-EE" dirty="0" smtClean="0"/>
              <a:t> on loonud toetatavatele ettevõtetele11 väärtusahelat, mis on aga praegu teineteisest sõltumatud ja ilma selge mõju eesmärgita.</a:t>
            </a:r>
          </a:p>
          <a:p>
            <a:endParaRPr lang="et-EE" dirty="0" smtClean="0"/>
          </a:p>
          <a:p>
            <a:r>
              <a:rPr lang="et-EE" b="1" dirty="0" err="1" smtClean="0"/>
              <a:t>KredEx</a:t>
            </a:r>
            <a:r>
              <a:rPr lang="et-EE" dirty="0" smtClean="0"/>
              <a:t> – toimib krediidikindlustuse turutõrke leevendajana, tema tegevus ei kutsu esile muudatusi majandusstruktuuris</a:t>
            </a:r>
          </a:p>
          <a:p>
            <a:r>
              <a:rPr lang="et-EE" b="1" dirty="0" err="1" smtClean="0"/>
              <a:t>KredEx</a:t>
            </a:r>
            <a:r>
              <a:rPr lang="et-EE" dirty="0" smtClean="0"/>
              <a:t> – mõju konkurentsivõime paranemisele mõõdetakse formaalselt, tegelik teave puudub või on eksitav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t-EE" smtClean="0"/>
              <a:t>Üldjäreldus</a:t>
            </a:r>
          </a:p>
        </p:txBody>
      </p:sp>
      <p:sp>
        <p:nvSpPr>
          <p:cNvPr id="23554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981200"/>
            <a:ext cx="8640763" cy="4114800"/>
          </a:xfrm>
        </p:spPr>
        <p:txBody>
          <a:bodyPr/>
          <a:lstStyle/>
          <a:p>
            <a:pPr>
              <a:buFontTx/>
              <a:buNone/>
            </a:pPr>
            <a:r>
              <a:rPr lang="et-EE" dirty="0" smtClean="0"/>
              <a:t>     </a:t>
            </a:r>
            <a:r>
              <a:rPr lang="et-EE" sz="3200" b="1" dirty="0" smtClean="0"/>
              <a:t>Praeguse korralduse juures ei muuda ettevõtlustoetused majandusharu ja majandust tervikuna konkurentsi-võimelisemaks.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" y="620713"/>
            <a:ext cx="7772400" cy="627062"/>
          </a:xfrm>
        </p:spPr>
        <p:txBody>
          <a:bodyPr/>
          <a:lstStyle/>
          <a:p>
            <a:pPr eaLnBrk="1" hangingPunct="1"/>
            <a:r>
              <a:rPr lang="et-EE" dirty="0" smtClean="0"/>
              <a:t>Auditi soovitused</a:t>
            </a:r>
            <a:endParaRPr lang="et-EE" dirty="0" smtClean="0">
              <a:solidFill>
                <a:srgbClr val="FF0000"/>
              </a:solidFill>
            </a:endParaRPr>
          </a:p>
        </p:txBody>
      </p:sp>
      <p:sp>
        <p:nvSpPr>
          <p:cNvPr id="115714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268760"/>
            <a:ext cx="8858250" cy="5327650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t-EE" b="1" dirty="0" smtClean="0"/>
              <a:t>	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et-EE" b="1" dirty="0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t-EE" b="1" dirty="0" smtClean="0"/>
              <a:t>	</a:t>
            </a:r>
            <a:r>
              <a:rPr lang="et-EE" sz="2400" b="1" dirty="0" smtClean="0"/>
              <a:t>Esitasime ettepanekud kahes osas, sh tegevuskavana, mis peab muutma põhimõtteliselt ettevõtluspoliitika kujundamist MKMis ning parandama ettevõtlustoetuste planeerimist ja ka jagamise korraldust. Samuti andma tugeva sisendi järgmisesse ELi eelarveperioodi planeerimisse.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et-EE" b="1" dirty="0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t-EE" b="1" dirty="0" smtClean="0"/>
              <a:t>	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et-EE" b="1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640960" cy="914400"/>
          </a:xfrm>
        </p:spPr>
        <p:txBody>
          <a:bodyPr/>
          <a:lstStyle/>
          <a:p>
            <a:r>
              <a:rPr lang="et-EE" sz="2400" dirty="0" smtClean="0"/>
              <a:t>Viis asja, mida Riigikontrolli hinnangul tuleks teha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661248"/>
          </a:xfrm>
        </p:spPr>
        <p:txBody>
          <a:bodyPr/>
          <a:lstStyle/>
          <a:p>
            <a:pPr>
              <a:buNone/>
            </a:pPr>
            <a:r>
              <a:rPr lang="et-EE" sz="1800" dirty="0" smtClean="0"/>
              <a:t>1. 	Õppida tundma Eesti majandust tegevusvaldkondade kaupa, et selgitada välja nende arengutakistused. Selleks tuleb</a:t>
            </a:r>
            <a:endParaRPr lang="en-US" sz="1800" dirty="0" smtClean="0"/>
          </a:p>
          <a:p>
            <a:pPr>
              <a:buNone/>
            </a:pPr>
            <a:r>
              <a:rPr lang="et-EE" sz="1800" dirty="0" smtClean="0"/>
              <a:t>	- kaasata ja arendada ettevõtluse esindusorganisatsioone,</a:t>
            </a:r>
            <a:endParaRPr lang="en-US" sz="1800" dirty="0" smtClean="0"/>
          </a:p>
          <a:p>
            <a:pPr>
              <a:buNone/>
            </a:pPr>
            <a:r>
              <a:rPr lang="et-EE" sz="1800" dirty="0" smtClean="0"/>
              <a:t>	- arendada edasi EASi ja </a:t>
            </a:r>
            <a:r>
              <a:rPr lang="et-EE" sz="1800" dirty="0" err="1" smtClean="0"/>
              <a:t>KredExi</a:t>
            </a:r>
            <a:r>
              <a:rPr lang="et-EE" sz="1800" dirty="0" smtClean="0"/>
              <a:t> kompetentsust ning kasutada nende “põllult”  saadud infot,</a:t>
            </a:r>
          </a:p>
          <a:p>
            <a:pPr>
              <a:buNone/>
            </a:pPr>
            <a:r>
              <a:rPr lang="et-EE" sz="1800" dirty="0" smtClean="0"/>
              <a:t>	 - suurendada kompetentsust ja haldussuutlikkust MKMis.</a:t>
            </a:r>
            <a:endParaRPr lang="en-US" sz="1800" dirty="0" smtClean="0"/>
          </a:p>
          <a:p>
            <a:pPr>
              <a:buNone/>
            </a:pPr>
            <a:r>
              <a:rPr lang="et-EE" sz="1800" dirty="0" smtClean="0"/>
              <a:t> </a:t>
            </a:r>
            <a:endParaRPr lang="en-US" sz="1800" dirty="0" smtClean="0"/>
          </a:p>
          <a:p>
            <a:pPr>
              <a:buNone/>
            </a:pPr>
            <a:r>
              <a:rPr lang="et-EE" sz="1800" dirty="0" smtClean="0"/>
              <a:t>2. 	Teha valikuid, millises tegevusvaldkonnas ja kuidas saab riik maksimaalselt aidata kaasa, et paraneks kogu majanduse konkurentsivõime (n-ö mõistliku vajaduspõhise majanduspoliitika rakendamine).</a:t>
            </a:r>
            <a:endParaRPr lang="en-US" sz="1800" dirty="0" smtClean="0"/>
          </a:p>
          <a:p>
            <a:pPr>
              <a:buNone/>
            </a:pPr>
            <a:r>
              <a:rPr lang="et-EE" sz="1800" dirty="0" smtClean="0"/>
              <a:t> </a:t>
            </a:r>
            <a:endParaRPr lang="en-US" sz="1800" dirty="0" smtClean="0"/>
          </a:p>
          <a:p>
            <a:pPr>
              <a:buNone/>
            </a:pPr>
            <a:r>
              <a:rPr lang="et-EE" sz="1800" dirty="0" smtClean="0"/>
              <a:t>3. 	Seada ettevõtlustoetuste jagamisele prioriteedid, mis lähtuvad tegevusvaldkonna probleemidest ja potentsiaalist.</a:t>
            </a:r>
            <a:endParaRPr lang="en-US" sz="1800" dirty="0" smtClean="0"/>
          </a:p>
          <a:p>
            <a:pPr>
              <a:buNone/>
            </a:pPr>
            <a:r>
              <a:rPr lang="et-EE" sz="1800" dirty="0" smtClean="0"/>
              <a:t> </a:t>
            </a:r>
            <a:endParaRPr lang="en-US" sz="1800" dirty="0" smtClean="0"/>
          </a:p>
          <a:p>
            <a:pPr>
              <a:buNone/>
            </a:pPr>
            <a:r>
              <a:rPr lang="et-EE" sz="1800" dirty="0" smtClean="0"/>
              <a:t>4. 	Juhtida toetusi andvate rakendusasutuste tegevust, lähtudes seatud prioriteetidest.</a:t>
            </a:r>
          </a:p>
          <a:p>
            <a:pPr>
              <a:buNone/>
            </a:pPr>
            <a:endParaRPr lang="et-EE" sz="1800" dirty="0" smtClean="0"/>
          </a:p>
          <a:p>
            <a:pPr>
              <a:buNone/>
            </a:pPr>
            <a:r>
              <a:rPr lang="et-EE" sz="1800" dirty="0" smtClean="0"/>
              <a:t>5. 	Mõõta oma tegevuse mõjusid ja korrigeerida vastavalt tegevust.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/>
          <p:cNvSpPr>
            <a:spLocks noGrp="1"/>
          </p:cNvSpPr>
          <p:nvPr>
            <p:ph type="ctrTitle" sz="quarter" idx="4294967295"/>
          </p:nvPr>
        </p:nvSpPr>
        <p:spPr>
          <a:xfrm>
            <a:off x="685800" y="2743200"/>
            <a:ext cx="7772400" cy="762000"/>
          </a:xfrm>
        </p:spPr>
        <p:txBody>
          <a:bodyPr/>
          <a:lstStyle/>
          <a:p>
            <a:pPr algn="ctr" eaLnBrk="1" hangingPunct="1"/>
            <a:r>
              <a:rPr lang="et-EE" dirty="0" smtClean="0"/>
              <a:t>Aitäh kaasa mõtlemast!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917575"/>
            <a:ext cx="8280400" cy="914400"/>
          </a:xfrm>
        </p:spPr>
        <p:txBody>
          <a:bodyPr/>
          <a:lstStyle/>
          <a:p>
            <a:r>
              <a:rPr lang="et-EE" sz="2400" dirty="0" smtClean="0"/>
              <a:t>Miks Riigikontroll sellise auditi tegi?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93725" y="1981200"/>
            <a:ext cx="7772400" cy="4616152"/>
          </a:xfrm>
        </p:spPr>
        <p:txBody>
          <a:bodyPr/>
          <a:lstStyle/>
          <a:p>
            <a:pPr marL="381000" indent="-381000"/>
            <a:r>
              <a:rPr lang="et-EE" sz="2400" dirty="0" smtClean="0"/>
              <a:t>Eesti majanduse konkurentsivõimega on tõsiseid probleeme. </a:t>
            </a:r>
          </a:p>
          <a:p>
            <a:pPr marL="381000" indent="-381000"/>
            <a:endParaRPr lang="et-EE" sz="2400" dirty="0" smtClean="0"/>
          </a:p>
          <a:p>
            <a:pPr marL="381000" indent="-381000"/>
            <a:r>
              <a:rPr lang="et-EE" sz="2400" dirty="0" smtClean="0"/>
              <a:t>Läbivad probleemid: vähene tootlikkus, ekspordivõime ja tehnoloogiamahukus.</a:t>
            </a:r>
          </a:p>
          <a:p>
            <a:pPr marL="381000" indent="-381000"/>
            <a:endParaRPr lang="et-EE" sz="2400" dirty="0" smtClean="0"/>
          </a:p>
          <a:p>
            <a:pPr marL="381000" indent="-381000"/>
            <a:r>
              <a:rPr lang="et-EE" sz="2400" dirty="0" smtClean="0"/>
              <a:t>Ettevõtlustoetusi on antud pikema aja jooksul ja märkimisväärses summas.</a:t>
            </a:r>
          </a:p>
          <a:p>
            <a:pPr marL="381000" indent="-381000"/>
            <a:endParaRPr lang="et-EE" sz="2400" dirty="0" smtClean="0"/>
          </a:p>
          <a:p>
            <a:pPr marL="381000" indent="-381000"/>
            <a:r>
              <a:rPr lang="et-EE" sz="2400" dirty="0" smtClean="0"/>
              <a:t>Toetuste mõju ei ole seni hinnatud.</a:t>
            </a:r>
          </a:p>
          <a:p>
            <a:pPr marL="381000" indent="-381000"/>
            <a:endParaRPr lang="et-EE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>
          <a:xfrm>
            <a:off x="593725" y="765175"/>
            <a:ext cx="7772400" cy="914400"/>
          </a:xfrm>
        </p:spPr>
        <p:txBody>
          <a:bodyPr/>
          <a:lstStyle/>
          <a:p>
            <a:pPr eaLnBrk="1" hangingPunct="1"/>
            <a:r>
              <a:rPr lang="et-EE" sz="2400" dirty="0" smtClean="0"/>
              <a:t>Tööjõu tootlikkus riikide ja Euroopa Liidu keskmiste võrdluses* (% EL-27 keskmisest)</a:t>
            </a:r>
            <a:endParaRPr lang="en-US" sz="2400" dirty="0" smtClean="0"/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5" name="Chart 4"/>
          <p:cNvGraphicFramePr/>
          <p:nvPr/>
        </p:nvGraphicFramePr>
        <p:xfrm>
          <a:off x="395536" y="1772816"/>
          <a:ext cx="828092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2468" name="TextBox 6"/>
          <p:cNvSpPr txBox="1">
            <a:spLocks noChangeArrowheads="1"/>
          </p:cNvSpPr>
          <p:nvPr/>
        </p:nvSpPr>
        <p:spPr bwMode="auto">
          <a:xfrm>
            <a:off x="323850" y="6165850"/>
            <a:ext cx="83518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1530350" algn="ctr">
              <a:spcBef>
                <a:spcPts val="300"/>
              </a:spcBef>
            </a:pPr>
            <a:r>
              <a:rPr lang="et-EE" sz="1200" dirty="0">
                <a:latin typeface="News Gothic Condensed BT"/>
                <a:cs typeface="Times New Roman" pitchFamily="18" charset="0"/>
              </a:rPr>
              <a:t>* SKT (PPS) inimese kohta võrreldes EL-27 (</a:t>
            </a:r>
            <a:r>
              <a:rPr lang="et-EE" sz="1200" dirty="0" err="1">
                <a:latin typeface="News Gothic Condensed BT"/>
                <a:cs typeface="Times New Roman" pitchFamily="18" charset="0"/>
              </a:rPr>
              <a:t>EL-27</a:t>
            </a:r>
            <a:r>
              <a:rPr lang="et-EE" sz="1200" dirty="0">
                <a:latin typeface="News Gothic Condensed BT"/>
                <a:cs typeface="Times New Roman" pitchFamily="18" charset="0"/>
              </a:rPr>
              <a:t> = 100).</a:t>
            </a:r>
            <a:endParaRPr lang="en-US" sz="1200" dirty="0">
              <a:latin typeface="News Gothic Condensed BT"/>
              <a:cs typeface="Times New Roman" pitchFamily="18" charset="0"/>
            </a:endParaRPr>
          </a:p>
          <a:p>
            <a:pPr indent="-1530350" algn="r"/>
            <a:r>
              <a:rPr lang="et-EE" sz="1000" dirty="0">
                <a:latin typeface="Times New Roman" pitchFamily="18" charset="0"/>
                <a:cs typeface="Times New Roman" pitchFamily="18" charset="0"/>
              </a:rPr>
              <a:t>Allikas: Riigikontroll </a:t>
            </a:r>
            <a:r>
              <a:rPr lang="et-EE" sz="1000" dirty="0" err="1">
                <a:latin typeface="Times New Roman" pitchFamily="18" charset="0"/>
                <a:cs typeface="Times New Roman" pitchFamily="18" charset="0"/>
              </a:rPr>
              <a:t>Eurostati</a:t>
            </a:r>
            <a:r>
              <a:rPr lang="et-EE" sz="1000" dirty="0">
                <a:latin typeface="Times New Roman" pitchFamily="18" charset="0"/>
                <a:cs typeface="Times New Roman" pitchFamily="18" charset="0"/>
              </a:rPr>
              <a:t> andmete alusel</a:t>
            </a:r>
            <a:endParaRPr lang="en-US" sz="1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>
          <a:xfrm>
            <a:off x="593725" y="836613"/>
            <a:ext cx="7772400" cy="914400"/>
          </a:xfrm>
        </p:spPr>
        <p:txBody>
          <a:bodyPr/>
          <a:lstStyle/>
          <a:p>
            <a:pPr eaLnBrk="1" hangingPunct="1"/>
            <a:r>
              <a:rPr lang="et-EE" sz="2400" dirty="0" smtClean="0"/>
              <a:t>Tööjõu tootlikkuse käärid – kallinev tööjõud.</a:t>
            </a:r>
            <a:br>
              <a:rPr lang="et-EE" sz="2400" dirty="0" smtClean="0"/>
            </a:br>
            <a:r>
              <a:rPr lang="et-EE" sz="2400" dirty="0" smtClean="0"/>
              <a:t>Tööjõu erikulu riikide võrdluses* (%)</a:t>
            </a:r>
            <a:endParaRPr lang="en-US" sz="2400" dirty="0" smtClean="0"/>
          </a:p>
        </p:txBody>
      </p:sp>
      <p:graphicFrame>
        <p:nvGraphicFramePr>
          <p:cNvPr id="4" name="Chart 3"/>
          <p:cNvGraphicFramePr/>
          <p:nvPr/>
        </p:nvGraphicFramePr>
        <p:xfrm>
          <a:off x="611560" y="1916832"/>
          <a:ext cx="7704856" cy="4296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750" y="6308725"/>
            <a:ext cx="77771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89535">
              <a:spcAft>
                <a:spcPts val="0"/>
              </a:spcAft>
              <a:tabLst>
                <a:tab pos="228600" algn="l"/>
                <a:tab pos="457200" algn="l"/>
              </a:tabLst>
              <a:defRPr/>
            </a:pPr>
            <a:r>
              <a:rPr lang="et-EE" sz="1200" dirty="0">
                <a:latin typeface="News Gothic Condensed BT"/>
                <a:ea typeface="Times New Roman"/>
              </a:rPr>
              <a:t>* Tööjõu erikulu näitaja leitakse, jagades töötaja tööjõukulu tema tootlikkusega. OECD baasaasta järgi (2005 = 100)</a:t>
            </a:r>
            <a:endParaRPr lang="en-US" sz="1200" dirty="0">
              <a:latin typeface="Times New Roman"/>
              <a:ea typeface="Times New Roman"/>
            </a:endParaRPr>
          </a:p>
          <a:p>
            <a:pPr algn="r">
              <a:defRPr/>
            </a:pPr>
            <a:r>
              <a:rPr lang="et-EE" sz="800" dirty="0">
                <a:latin typeface="News Gothic Condensed BT"/>
                <a:ea typeface="Times New Roman"/>
                <a:cs typeface="Times New Roman"/>
              </a:rPr>
              <a:t>Allikas: Riigikontroll OECD andmete põhjal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642392"/>
            <a:ext cx="8569325" cy="914400"/>
          </a:xfrm>
        </p:spPr>
        <p:txBody>
          <a:bodyPr/>
          <a:lstStyle/>
          <a:p>
            <a:r>
              <a:rPr lang="et-EE" sz="2600" dirty="0" smtClean="0"/>
              <a:t>Kuidas me auditeerisime – klassikalise mõjuhinnangu ja auditi kombinatsioon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628800"/>
            <a:ext cx="8893175" cy="504056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t-EE" sz="2400" dirty="0" smtClean="0"/>
          </a:p>
          <a:p>
            <a:pPr>
              <a:lnSpc>
                <a:spcPct val="90000"/>
              </a:lnSpc>
            </a:pPr>
            <a:r>
              <a:rPr lang="et-EE" sz="2400" dirty="0" smtClean="0"/>
              <a:t>Mõju konkurentsivõimele hindasime aspektide alusel, milleks on </a:t>
            </a:r>
            <a:r>
              <a:rPr lang="et-EE" sz="2400" u="sng" dirty="0" smtClean="0"/>
              <a:t>tootlikkus</a:t>
            </a:r>
            <a:r>
              <a:rPr lang="et-EE" sz="2400" dirty="0" smtClean="0"/>
              <a:t>, </a:t>
            </a:r>
            <a:r>
              <a:rPr lang="et-EE" sz="2400" u="sng" dirty="0" smtClean="0"/>
              <a:t>ekspordivõime</a:t>
            </a:r>
            <a:r>
              <a:rPr lang="et-EE" sz="2400" dirty="0" smtClean="0"/>
              <a:t> ja </a:t>
            </a:r>
            <a:r>
              <a:rPr lang="et-EE" sz="2400" u="sng" dirty="0" smtClean="0"/>
              <a:t>tehnoloogiamahukus</a:t>
            </a:r>
            <a:r>
              <a:rPr lang="et-EE" sz="2400" dirty="0" smtClean="0"/>
              <a:t> (arenduskulud ja ettevõtete uuendusmeelsus).</a:t>
            </a:r>
          </a:p>
          <a:p>
            <a:pPr>
              <a:lnSpc>
                <a:spcPct val="90000"/>
              </a:lnSpc>
            </a:pPr>
            <a:endParaRPr lang="et-EE" sz="2400" dirty="0" smtClean="0"/>
          </a:p>
          <a:p>
            <a:pPr>
              <a:lnSpc>
                <a:spcPct val="90000"/>
              </a:lnSpc>
            </a:pPr>
            <a:r>
              <a:rPr lang="et-EE" sz="2400" dirty="0" smtClean="0"/>
              <a:t>Korraldasime ettevõtete hulgas arvamusküsitluse ja analüüsisime nende mikromajandusnäitajaid. Statistikaameti abiga sidusime majandusnäitajad ja toetused ning tõlgendasime seoseid ettevõtete hinnangute alusel.</a:t>
            </a:r>
          </a:p>
          <a:p>
            <a:pPr>
              <a:lnSpc>
                <a:spcPct val="90000"/>
              </a:lnSpc>
            </a:pPr>
            <a:endParaRPr lang="et-EE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642392"/>
            <a:ext cx="8569325" cy="914400"/>
          </a:xfrm>
        </p:spPr>
        <p:txBody>
          <a:bodyPr/>
          <a:lstStyle/>
          <a:p>
            <a:r>
              <a:rPr lang="et-EE" sz="2600" dirty="0" smtClean="0"/>
              <a:t>Kuidas me auditeerisime – klassikalise mõjuhinnangu ja auditi kombinatsioon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628800"/>
            <a:ext cx="8893175" cy="504056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t-EE" sz="2400" dirty="0" smtClean="0"/>
          </a:p>
          <a:p>
            <a:pPr>
              <a:lnSpc>
                <a:spcPct val="90000"/>
              </a:lnSpc>
            </a:pPr>
            <a:r>
              <a:rPr lang="et-EE" sz="2400" dirty="0" smtClean="0"/>
              <a:t>Auditi jaoks tegime valimi (4262 ettevõtet) sarnastest ettevõtetest ja jagasime nad kahte rühma:  1) toetatud ja/või toetust taotlenud (2062 + 483) ja 2) mittetoetatud ettevõtted (1716) ehk kontrollrühm.  </a:t>
            </a:r>
          </a:p>
          <a:p>
            <a:pPr>
              <a:lnSpc>
                <a:spcPct val="90000"/>
              </a:lnSpc>
              <a:buNone/>
            </a:pPr>
            <a:endParaRPr lang="et-EE" sz="2400" dirty="0" smtClean="0"/>
          </a:p>
          <a:p>
            <a:pPr>
              <a:lnSpc>
                <a:spcPct val="90000"/>
              </a:lnSpc>
            </a:pPr>
            <a:r>
              <a:rPr lang="et-EE" sz="2400" b="1" dirty="0" smtClean="0"/>
              <a:t>Analüüsi metoodika kooskõlastasime MKMi, EASi ja </a:t>
            </a:r>
            <a:r>
              <a:rPr lang="et-EE" sz="2400" b="1" dirty="0" err="1" smtClean="0"/>
              <a:t>KredExiga</a:t>
            </a:r>
            <a:r>
              <a:rPr lang="et-EE" sz="2400" b="1" dirty="0" smtClean="0"/>
              <a:t>, </a:t>
            </a:r>
            <a:r>
              <a:rPr lang="et-EE" sz="2400" dirty="0" smtClean="0"/>
              <a:t>uuringu hüpoteese ja järeldusi kontrollisid majandusteadlased ning eksperdid fookusrühmades.</a:t>
            </a:r>
          </a:p>
          <a:p>
            <a:pPr>
              <a:lnSpc>
                <a:spcPct val="90000"/>
              </a:lnSpc>
            </a:pPr>
            <a:endParaRPr lang="et-EE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/>
          <p:cNvSpPr>
            <a:spLocks noGrp="1"/>
          </p:cNvSpPr>
          <p:nvPr>
            <p:ph type="title"/>
          </p:nvPr>
        </p:nvSpPr>
        <p:spPr>
          <a:xfrm>
            <a:off x="593725" y="692696"/>
            <a:ext cx="7772400" cy="914400"/>
          </a:xfrm>
        </p:spPr>
        <p:txBody>
          <a:bodyPr/>
          <a:lstStyle/>
          <a:p>
            <a:pPr eaLnBrk="1" hangingPunct="1"/>
            <a:r>
              <a:rPr lang="et-EE" dirty="0" smtClean="0"/>
              <a:t>Auditi valim</a:t>
            </a:r>
          </a:p>
        </p:txBody>
      </p:sp>
      <p:sp>
        <p:nvSpPr>
          <p:cNvPr id="95234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59" cy="504056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t-EE" dirty="0" smtClean="0"/>
              <a:t>	Analüüsiks valis Riigikontroll koos MKMiga välja need praegused Eesti tegevusalad, mis on suurema lisandväärtuse ja majandusliku potentsiaaliga ning kus peaks avalduma ka toetuste suurim mõju:</a:t>
            </a:r>
          </a:p>
          <a:p>
            <a:pPr eaLnBrk="1" hangingPunct="1">
              <a:buFontTx/>
              <a:buNone/>
            </a:pPr>
            <a:endParaRPr lang="et-EE" dirty="0" smtClean="0"/>
          </a:p>
          <a:p>
            <a:pPr lvl="1" eaLnBrk="1" hangingPunct="1">
              <a:buFont typeface="Wingdings" pitchFamily="2" charset="2"/>
              <a:buChar char="§"/>
            </a:pPr>
            <a:r>
              <a:rPr lang="et-EE" sz="1600" dirty="0" smtClean="0"/>
              <a:t>IKT ja elektroonika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t-EE" sz="1600" dirty="0" smtClean="0"/>
              <a:t>Bio- ja materjalitehnoloogia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t-EE" sz="1600" dirty="0" smtClean="0"/>
              <a:t>Äriteenused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t-EE" sz="1600" dirty="0" smtClean="0"/>
              <a:t>Finantsteenused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t-EE" sz="1600" dirty="0" smtClean="0"/>
              <a:t>Transport ja logistika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t-EE" sz="1600" dirty="0" smtClean="0"/>
              <a:t>Masina- ja metallitööstus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t-EE" sz="1600" dirty="0" smtClean="0"/>
              <a:t>Puit- ja puidutööstus 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t-EE" sz="1600" dirty="0" smtClean="0"/>
              <a:t>Ravi- ja hooldusteenused </a:t>
            </a:r>
            <a:r>
              <a:rPr lang="et-EE" sz="1600" i="1" dirty="0" smtClean="0"/>
              <a:t>(</a:t>
            </a:r>
            <a:r>
              <a:rPr lang="et-EE" sz="1600" i="1" dirty="0" err="1" smtClean="0"/>
              <a:t>Wellness</a:t>
            </a:r>
            <a:r>
              <a:rPr lang="et-EE" sz="1600" i="1" dirty="0" smtClean="0"/>
              <a:t> </a:t>
            </a:r>
            <a:r>
              <a:rPr lang="et-EE" sz="1600" i="1" dirty="0" err="1" smtClean="0"/>
              <a:t>industry</a:t>
            </a:r>
            <a:r>
              <a:rPr lang="et-EE" sz="1600" i="1" dirty="0" smtClean="0"/>
              <a:t>)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t-EE" sz="1600" dirty="0" smtClean="0"/>
              <a:t>Muu tootmine</a:t>
            </a:r>
          </a:p>
          <a:p>
            <a:pPr eaLnBrk="1" hangingPunct="1">
              <a:buNone/>
            </a:pPr>
            <a:endParaRPr lang="et-EE" dirty="0" smtClean="0"/>
          </a:p>
          <a:p>
            <a:pPr eaLnBrk="1" hangingPunct="1">
              <a:buNone/>
            </a:pPr>
            <a:r>
              <a:rPr lang="et-EE" dirty="0" smtClean="0"/>
              <a:t>	</a:t>
            </a:r>
            <a:r>
              <a:rPr lang="et-EE" sz="1800" dirty="0" smtClean="0"/>
              <a:t>Neis tegevusalades tegutses auditi ajal 25 937 ettevõtet, moodustades 2008. a müügitulu alusel </a:t>
            </a:r>
            <a:r>
              <a:rPr lang="et-EE" sz="1800" i="1" dirty="0" smtClean="0"/>
              <a:t>ca</a:t>
            </a:r>
            <a:r>
              <a:rPr lang="et-EE" sz="1800" dirty="0" smtClean="0"/>
              <a:t> 30% kogu Eesti majandusest (sarnane on ka hõive suhe).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765175"/>
            <a:ext cx="8496300" cy="719138"/>
          </a:xfrm>
        </p:spPr>
        <p:txBody>
          <a:bodyPr/>
          <a:lstStyle/>
          <a:p>
            <a:r>
              <a:rPr lang="et-EE" smtClean="0"/>
              <a:t>Auditi kriteeriumid lühidalt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439863"/>
            <a:ext cx="8640763" cy="522922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t-EE" dirty="0" smtClean="0"/>
              <a:t>Mõju on siis, kui</a:t>
            </a:r>
          </a:p>
          <a:p>
            <a:pPr>
              <a:lnSpc>
                <a:spcPct val="90000"/>
              </a:lnSpc>
            </a:pPr>
            <a:r>
              <a:rPr lang="et-EE" dirty="0" smtClean="0"/>
              <a:t>toetatud ettevõtete majandusnäitajad on pärast toetuse saamist paremad kui toetusi mittesaanud ettevõtetel (olles kõrvaldanud buumi ja kriisi mõju).</a:t>
            </a:r>
          </a:p>
          <a:p>
            <a:pPr>
              <a:lnSpc>
                <a:spcPct val="90000"/>
              </a:lnSpc>
            </a:pPr>
            <a:r>
              <a:rPr lang="et-EE" dirty="0" smtClean="0"/>
              <a:t>toetatud ettevõtted peavad toetuste mõju oluliseks konkurentsivõimele ja seda kinnitavad ka ettevõtte majandusnäitajad.</a:t>
            </a:r>
          </a:p>
          <a:p>
            <a:pPr>
              <a:lnSpc>
                <a:spcPct val="90000"/>
              </a:lnSpc>
              <a:buNone/>
            </a:pPr>
            <a:endParaRPr lang="et-EE" dirty="0" smtClean="0"/>
          </a:p>
          <a:p>
            <a:pPr>
              <a:lnSpc>
                <a:spcPct val="90000"/>
              </a:lnSpc>
            </a:pPr>
            <a:r>
              <a:rPr lang="et-EE" dirty="0" smtClean="0"/>
              <a:t>eksisteerib kompleksne ning eesmärgistatud ettevõtluspoliitika, milles on selge positsioon toetustel (on olemas sihid, neid mõõdetakse ja tulemusi kasutatakse meetmete parendamiseks), st on teada, milliseid mõjusid oodatakse.</a:t>
            </a:r>
          </a:p>
          <a:p>
            <a:pPr>
              <a:lnSpc>
                <a:spcPct val="90000"/>
              </a:lnSpc>
            </a:pPr>
            <a:r>
              <a:rPr lang="et-EE" dirty="0" smtClean="0"/>
              <a:t>MKMil, EASil ja </a:t>
            </a:r>
            <a:r>
              <a:rPr lang="et-EE" dirty="0" err="1" smtClean="0"/>
              <a:t>KredExil</a:t>
            </a:r>
            <a:r>
              <a:rPr lang="et-EE" dirty="0" smtClean="0"/>
              <a:t> on olemas ettevõtlustoetuste tulemuste hindamiseks vajalik info, toimub vastava info vahetus ja mõjusid konkurentsivõimele mõõdetakse. </a:t>
            </a:r>
          </a:p>
          <a:p>
            <a:pPr>
              <a:lnSpc>
                <a:spcPct val="90000"/>
              </a:lnSpc>
            </a:pPr>
            <a:r>
              <a:rPr lang="et-EE" dirty="0" smtClean="0"/>
              <a:t>ettevõtluse esindusorganisatsioonid on kaasatud toetusmeetmete väljatöötamisse.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t-EE" dirty="0" smtClean="0"/>
              <a:t>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 Presentatsiooni pohi (PowerPoint)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Times New Roman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01 Presentatsiooni pohi (PowerPoint)</Template>
  <TotalTime>2117</TotalTime>
  <Words>998</Words>
  <Application>Microsoft Office PowerPoint</Application>
  <PresentationFormat>On-screen Show (4:3)</PresentationFormat>
  <Paragraphs>225</Paragraphs>
  <Slides>28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01 Presentatsiooni pohi (PowerPoint)</vt:lpstr>
      <vt:lpstr>Riigi ettevõtlustoetuste mõju Eesti majanduse konkurentsivõimele </vt:lpstr>
      <vt:lpstr>Mida me hindasime?</vt:lpstr>
      <vt:lpstr>Miks Riigikontroll sellise auditi tegi?</vt:lpstr>
      <vt:lpstr>Tööjõu tootlikkus riikide ja Euroopa Liidu keskmiste võrdluses* (% EL-27 keskmisest)</vt:lpstr>
      <vt:lpstr>Tööjõu tootlikkuse käärid – kallinev tööjõud. Tööjõu erikulu riikide võrdluses* (%)</vt:lpstr>
      <vt:lpstr>Kuidas me auditeerisime – klassikalise mõjuhinnangu ja auditi kombinatsioon</vt:lpstr>
      <vt:lpstr>Kuidas me auditeerisime – klassikalise mõjuhinnangu ja auditi kombinatsioon</vt:lpstr>
      <vt:lpstr>Auditi valim</vt:lpstr>
      <vt:lpstr>Auditi kriteeriumid lühidalt</vt:lpstr>
      <vt:lpstr>Konkurentsivõime esimene sammas – tootlikkus</vt:lpstr>
      <vt:lpstr>Tootlikkuse kasvule suunatud toetused pole oma ülesannet täitnud  Ettevõtete hinnang EASi tootlikkuse suurendamise toetuste mõjule (protsent vastanutest)  </vt:lpstr>
      <vt:lpstr> Ettevõtted ei näinud märkimisväärset mõju tootlikkuse kasvule ühegi toetuste rühma puhul, mille ülesandeks oli tootlikkust kasvatada</vt:lpstr>
      <vt:lpstr>Järeldused tootlikkuse kohta</vt:lpstr>
      <vt:lpstr>Konkurentsivõime teine sammas – ekspordivõime</vt:lpstr>
      <vt:lpstr>Ekspordi kasvule suunatud toetuste mõju on veidi suurem, kuid kõik meetmed ei tööta  ootuspäraselt </vt:lpstr>
      <vt:lpstr>Eksporditulud </vt:lpstr>
      <vt:lpstr> Järeldused ekspordi kohta</vt:lpstr>
      <vt:lpstr>Konkurentsivõime kolmas sammas – arendustegevus</vt:lpstr>
      <vt:lpstr>Toetuste mõju arendustegevusele  Ettevõtete hinnang toetuste rühma EAS 3a “Ettevõtete suurem arendustegevus" mõjule (%) </vt:lpstr>
      <vt:lpstr>Keskmised arengu- ja uurimiskulud (kroonides) on väikesed </vt:lpstr>
      <vt:lpstr>Järeldused arendustegevuse kohta</vt:lpstr>
      <vt:lpstr>Probleemide põhjused</vt:lpstr>
      <vt:lpstr>Ettevõtluspoliitika probleemid – palju pabereid, vähe seoseid praktikas</vt:lpstr>
      <vt:lpstr>Poliitika kujundaja ja rakendajate probleemid</vt:lpstr>
      <vt:lpstr>Üldjäreldus</vt:lpstr>
      <vt:lpstr>Auditi soovitused</vt:lpstr>
      <vt:lpstr>Viis asja, mida Riigikontrolli hinnangul tuleks teha</vt:lpstr>
      <vt:lpstr>Aitäh kaasa mõtlemast!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Ettevõtlustoetuste mõju </dc:title>
  <dc:creator>Urmet Lee</dc:creator>
  <cp:lastModifiedBy>Ermo Liedemann</cp:lastModifiedBy>
  <cp:revision>228</cp:revision>
  <dcterms:created xsi:type="dcterms:W3CDTF">2009-11-22T21:59:36Z</dcterms:created>
  <dcterms:modified xsi:type="dcterms:W3CDTF">2010-09-03T10:01:29Z</dcterms:modified>
</cp:coreProperties>
</file>